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+xml" PartName="/ppt/slides/slide29.xml"/>
  <Override ContentType="application/vnd.openxmlformats-officedocument.presentationml.slide+xml" PartName="/ppt/slides/slide38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7.xml"/>
  <Override ContentType="application/vnd.openxmlformats-officedocument.presentationml.slide+xml" PartName="/ppt/slides/slide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2.xml"/>
  <Override ContentType="application/vnd.openxmlformats-officedocument.presentationml.slide+xml" PartName="/ppt/slides/slide16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theme+xml" PartName="/ppt/theme/theme1.xml"/>
  <Override ContentType="application/vnd.openxmlformats-officedocument.presentationml.slideLayout+xml" PartName="/ppt/slideLayouts/slideLayout2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+xml" PartName="/ppt/slides/slide39.xml"/>
  <Override ContentType="application/vnd.openxmlformats-officedocument.presentationml.slideLayout+xml" PartName="/ppt/slideLayouts/slideLayout7.xml"/>
  <Override ContentType="application/vnd.openxmlformats-officedocument.presentationml.notesSlide+xml" PartName="/ppt/notesSlides/notesSlide1.xml"/>
  <Default ContentType="image/png" Extension="png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slide+xml" PartName="/ppt/slides/slide26.xml"/>
  <Override ContentType="application/vnd.openxmlformats-officedocument.presentationml.slide+xml" PartName="/ppt/slides/slide3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15.xml"/>
  <Override ContentType="application/vnd.openxmlformats-officedocument.presentationml.slide+xml" PartName="/ppt/slides/slide24.xml"/>
  <Override ContentType="application/vnd.openxmlformats-officedocument.presentationml.slide+xml" PartName="/ppt/slides/slide33.xml"/>
  <Override ContentType="application/vnd.openxmlformats-officedocument.presentationml.slide+xml" PartName="/ppt/slides/slide35.xml"/>
  <Override ContentType="application/vnd.openxmlformats-officedocument.presentationml.slideLayout+xml" PartName="/ppt/slideLayouts/slideLayout3.xml"/>
  <Default ContentType="image/jpeg" Extension="jpeg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96" r:id="rId2"/>
    <p:sldId id="297" r:id="rId3"/>
    <p:sldId id="262" r:id="rId4"/>
    <p:sldId id="282" r:id="rId5"/>
    <p:sldId id="278" r:id="rId6"/>
    <p:sldId id="298" r:id="rId7"/>
    <p:sldId id="283" r:id="rId8"/>
    <p:sldId id="275" r:id="rId9"/>
    <p:sldId id="329" r:id="rId10"/>
    <p:sldId id="305" r:id="rId11"/>
    <p:sldId id="263" r:id="rId12"/>
    <p:sldId id="268" r:id="rId13"/>
    <p:sldId id="269" r:id="rId14"/>
    <p:sldId id="270" r:id="rId15"/>
    <p:sldId id="271" r:id="rId16"/>
    <p:sldId id="258" r:id="rId17"/>
    <p:sldId id="300" r:id="rId18"/>
    <p:sldId id="315" r:id="rId19"/>
    <p:sldId id="316" r:id="rId20"/>
    <p:sldId id="317" r:id="rId21"/>
    <p:sldId id="318" r:id="rId22"/>
    <p:sldId id="326" r:id="rId23"/>
    <p:sldId id="327" r:id="rId24"/>
    <p:sldId id="330" r:id="rId25"/>
    <p:sldId id="301" r:id="rId26"/>
    <p:sldId id="302" r:id="rId27"/>
    <p:sldId id="319" r:id="rId28"/>
    <p:sldId id="320" r:id="rId29"/>
    <p:sldId id="310" r:id="rId30"/>
    <p:sldId id="311" r:id="rId31"/>
    <p:sldId id="312" r:id="rId32"/>
    <p:sldId id="313" r:id="rId33"/>
    <p:sldId id="328" r:id="rId34"/>
    <p:sldId id="322" r:id="rId35"/>
    <p:sldId id="332" r:id="rId36"/>
    <p:sldId id="331" r:id="rId37"/>
    <p:sldId id="323" r:id="rId38"/>
    <p:sldId id="324" r:id="rId39"/>
    <p:sldId id="293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98" autoAdjust="0"/>
    <p:restoredTop sz="90751" autoAdjust="0"/>
  </p:normalViewPr>
  <p:slideViewPr>
    <p:cSldViewPr>
      <p:cViewPr>
        <p:scale>
          <a:sx n="66" d="100"/>
          <a:sy n="66" d="100"/>
        </p:scale>
        <p:origin x="-150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4F58A8-283B-46D4-80A7-BB4E685926A3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355A70-037D-4ABC-A2B1-61A951F28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55A70-037D-4ABC-A2B1-61A951F28430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219D3-4D5A-431C-A004-D867FFD13335}" type="datetimeFigureOut">
              <a:rPr lang="ru-RU" smtClean="0"/>
              <a:pPr/>
              <a:t>04.02.2015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C5485-4BE2-40E6-AB7B-EDB5D836F1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219D3-4D5A-431C-A004-D867FFD13335}" type="datetimeFigureOut">
              <a:rPr lang="ru-RU" smtClean="0"/>
              <a:pPr/>
              <a:t>04.02.2015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C5485-4BE2-40E6-AB7B-EDB5D836F1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219D3-4D5A-431C-A004-D867FFD13335}" type="datetimeFigureOut">
              <a:rPr lang="ru-RU" smtClean="0"/>
              <a:pPr/>
              <a:t>04.02.2015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C5485-4BE2-40E6-AB7B-EDB5D836F1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219D3-4D5A-431C-A004-D867FFD13335}" type="datetimeFigureOut">
              <a:rPr lang="ru-RU" smtClean="0"/>
              <a:pPr/>
              <a:t>04.02.2015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C5485-4BE2-40E6-AB7B-EDB5D836F1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219D3-4D5A-431C-A004-D867FFD13335}" type="datetimeFigureOut">
              <a:rPr lang="ru-RU" smtClean="0"/>
              <a:pPr/>
              <a:t>04.02.2015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C5485-4BE2-40E6-AB7B-EDB5D836F1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219D3-4D5A-431C-A004-D867FFD13335}" type="datetimeFigureOut">
              <a:rPr lang="ru-RU" smtClean="0"/>
              <a:pPr/>
              <a:t>04.02.2015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C5485-4BE2-40E6-AB7B-EDB5D836F1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219D3-4D5A-431C-A004-D867FFD13335}" type="datetimeFigureOut">
              <a:rPr lang="ru-RU" smtClean="0"/>
              <a:pPr/>
              <a:t>04.02.2015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C5485-4BE2-40E6-AB7B-EDB5D836F1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219D3-4D5A-431C-A004-D867FFD13335}" type="datetimeFigureOut">
              <a:rPr lang="ru-RU" smtClean="0"/>
              <a:pPr/>
              <a:t>04.02.2015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C5485-4BE2-40E6-AB7B-EDB5D836F1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219D3-4D5A-431C-A004-D867FFD13335}" type="datetimeFigureOut">
              <a:rPr lang="ru-RU" smtClean="0"/>
              <a:pPr/>
              <a:t>04.02.2015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C5485-4BE2-40E6-AB7B-EDB5D836F1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219D3-4D5A-431C-A004-D867FFD13335}" type="datetimeFigureOut">
              <a:rPr lang="ru-RU" smtClean="0"/>
              <a:pPr/>
              <a:t>04.02.2015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C5485-4BE2-40E6-AB7B-EDB5D836F1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219D3-4D5A-431C-A004-D867FFD13335}" type="datetimeFigureOut">
              <a:rPr lang="ru-RU" smtClean="0"/>
              <a:pPr/>
              <a:t>04.02.2015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C5485-4BE2-40E6-AB7B-EDB5D836F1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219D3-4D5A-431C-A004-D867FFD13335}" type="datetimeFigureOut">
              <a:rPr lang="ru-RU" smtClean="0"/>
              <a:pPr/>
              <a:t>04.02.2015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DC5485-4BE2-40E6-AB7B-EDB5D836F1B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szipper.ru/published/publicdata/U38621/attachments/SC/products_pictures/lentakontsh25m25c4401b.jpg" TargetMode="External"/><Relationship Id="rId7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gif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gi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83;&#1077;&#1082;&#1089;&#1072;&#1085;&#1076;&#1088;&#1072;\Downloads\b574d6b3e1ba83.mp3" TargetMode="Externa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Relationship Id="rId9" Type="http://schemas.openxmlformats.org/officeDocument/2006/relationships/image" Target="../media/image5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jpeg"/><Relationship Id="rId4" Type="http://schemas.openxmlformats.org/officeDocument/2006/relationships/image" Target="../media/image40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jpeg"/><Relationship Id="rId4" Type="http://schemas.openxmlformats.org/officeDocument/2006/relationships/image" Target="../media/image40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 ?><Relationships xmlns="http://schemas.openxmlformats.org/package/2006/relationships"><Relationship Id="rId8" Target="../media/image69.png" Type="http://schemas.openxmlformats.org/officeDocument/2006/relationships/image"/><Relationship Id="rId3" Target="../media/image14.jpeg" Type="http://schemas.openxmlformats.org/officeDocument/2006/relationships/image"/><Relationship Id="rId7" Target="../media/image68.jpeg" Type="http://schemas.openxmlformats.org/officeDocument/2006/relationships/image"/><Relationship Id="rId2" Target="../slideLayouts/slideLayout2.xml" Type="http://schemas.openxmlformats.org/officeDocument/2006/relationships/slideLayout"/><Relationship Id="rId1" Target="file:///C:\Users\&#1040;&#1083;&#1077;&#1082;&#1089;&#1072;&#1085;&#1076;&#1088;&#1072;\Downloads\ebf32f9a4284d2.mp3" TargetMode="External" Type="http://schemas.openxmlformats.org/officeDocument/2006/relationships/audio"/><Relationship Id="rId6" Target="../media/image67.jpeg" Type="http://schemas.openxmlformats.org/officeDocument/2006/relationships/image"/><Relationship Id="rId5" Target="../media/image66.jpeg" Type="http://schemas.openxmlformats.org/officeDocument/2006/relationships/image"/><Relationship Id="rId4" Target="../media/image65.jpeg" Type="http://schemas.openxmlformats.org/officeDocument/2006/relationships/image"/><Relationship Id="rId9" Target="../media/image70.jpeg" Type="http://schemas.openxmlformats.org/officeDocument/2006/relationships/image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b/ba/Leonardo_self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hyperlink" Target="http://discovery.nemiga.info/aviation/Da-Vinci-Airplane.jpg" TargetMode="Externa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D:\Мои рисунки\Обои\smoothaqu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1470" y="-152400"/>
            <a:ext cx="93472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071802" y="4071942"/>
            <a:ext cx="497804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Леонардо  да  Винчи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285728"/>
            <a:ext cx="807249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</a:rPr>
              <a:t>«Природа так обо всем позаботилась, </a:t>
            </a:r>
          </a:p>
          <a:p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</a:rPr>
              <a:t>что повсюду ты находишь то, чему учиться »</a:t>
            </a:r>
            <a:endParaRPr lang="ru-RU" sz="5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28926" y="5214950"/>
            <a:ext cx="50734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Подготовила:  учитель высшей категории  </a:t>
            </a:r>
          </a:p>
          <a:p>
            <a:r>
              <a:rPr lang="ru-RU" dirty="0" smtClean="0"/>
              <a:t> </a:t>
            </a:r>
            <a:r>
              <a:rPr lang="ru-RU" dirty="0" smtClean="0"/>
              <a:t>                           трудового  обучения</a:t>
            </a:r>
          </a:p>
          <a:p>
            <a:r>
              <a:rPr lang="ru-RU" dirty="0" smtClean="0"/>
              <a:t> </a:t>
            </a:r>
            <a:r>
              <a:rPr lang="ru-RU" dirty="0" smtClean="0"/>
              <a:t>                           ОШ № 7  г. Мариуполя</a:t>
            </a:r>
          </a:p>
          <a:p>
            <a:r>
              <a:rPr lang="ru-RU" dirty="0" smtClean="0"/>
              <a:t>                         КАТЕНЕВА  АЛЕКСАНДРА  СЕРГЕЕВНА</a:t>
            </a:r>
            <a:endParaRPr lang="ru-RU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лександра\Documents\РАМКИ  И  ФОНЫ\fon_s_solove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-400050"/>
            <a:ext cx="9753600" cy="7258050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2643183"/>
            <a:ext cx="9144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4800" b="1" i="1" dirty="0" smtClean="0">
                <a:solidFill>
                  <a:schemeClr val="tx2"/>
                </a:solidFill>
              </a:rPr>
              <a:t>Какие примеры из жизни вы могли бы привести, где по вашему мнению, применяются элементы бионики?</a:t>
            </a:r>
            <a:endParaRPr lang="ru-RU" sz="6000" b="1" i="1" dirty="0" smtClean="0">
              <a:solidFill>
                <a:schemeClr val="tx2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D:\Мои рисунки\Обои\smoothaqu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632920" cy="8367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286000" y="26903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333399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1142983"/>
            <a:ext cx="542927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Бионика, или что мы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подсмотрели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 природы</a:t>
            </a:r>
            <a:endParaRPr lang="ru-RU" sz="6000" b="1" dirty="0">
              <a:ln w="18415" cmpd="sng">
                <a:solidFill>
                  <a:srgbClr val="FFC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D:\Мои рисунки\Обои\smoothaqu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472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457200" y="428604"/>
            <a:ext cx="8229600" cy="9429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4" descr="Картинка 1 из 11176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1285860"/>
            <a:ext cx="4143404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714348" y="5857892"/>
            <a:ext cx="28856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" name="Picture 4" descr="http://mars-x.ru/images/articles/foto3_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14744" y="4643446"/>
            <a:ext cx="238125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http://4.bp.blogspot.com/_svrNwNM3UtU/SKiN2NC55jI/AAAAAAAAAJM/4Xd30chOGe0/s320/%D0%B7%D0%B0%D1%81%D1%82%D0%B5%D0%B6%D0%BA%D0%B0-%D0%BB%D0%B8%D0%BF%D1%83%D1%87%D0%BA%D0%B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96000" y="4286250"/>
            <a:ext cx="30480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357158" y="1571612"/>
            <a:ext cx="28575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2060"/>
                </a:solidFill>
              </a:rPr>
              <a:t>Репейник</a:t>
            </a:r>
          </a:p>
        </p:txBody>
      </p:sp>
      <p:pic>
        <p:nvPicPr>
          <p:cNvPr id="13" name="Picture 4" descr="EED7E28A8E646620847DBCEEAA5F2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285720" y="2643182"/>
            <a:ext cx="3571900" cy="3357586"/>
          </a:xfrm>
          <a:prstGeom prst="rect">
            <a:avLst/>
          </a:prstGeom>
          <a:ln w="85725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Прямоугольник 13"/>
          <p:cNvSpPr/>
          <p:nvPr/>
        </p:nvSpPr>
        <p:spPr>
          <a:xfrm>
            <a:off x="214282" y="285728"/>
            <a:ext cx="8215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Изобретение застежек «липучки»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D:\Мои рисунки\Обои\smoothaqu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47200" cy="7153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4-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446588" y="115888"/>
            <a:ext cx="4589462" cy="6669087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57159" y="1500174"/>
            <a:ext cx="39290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     ЖИВЫЕ  РАДАРЫ</a:t>
            </a:r>
            <a:endParaRPr lang="ru-RU" sz="32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2428868"/>
            <a:ext cx="400052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фото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лемур ай-ай; </a:t>
            </a:r>
          </a:p>
          <a:p>
            <a:pPr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сова сипуха;</a:t>
            </a:r>
          </a:p>
          <a:p>
            <a:pPr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стриж саланган; </a:t>
            </a:r>
          </a:p>
          <a:p>
            <a:pPr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сумчатая летяга; </a:t>
            </a:r>
          </a:p>
          <a:p>
            <a:pPr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радар;</a:t>
            </a:r>
          </a:p>
          <a:p>
            <a:pPr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схематическое          изображение звуковой   волны.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568848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              Изучение </a:t>
            </a:r>
          </a:p>
          <a:p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       «ультразвукового» </a:t>
            </a:r>
          </a:p>
          <a:p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      видения животных </a:t>
            </a: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D:\Мои рисунки\Обои\smoothaqu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472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357290" y="285728"/>
            <a:ext cx="7786710" cy="10156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6000" b="1" i="1" dirty="0" smtClean="0">
                <a:ln w="1905"/>
                <a:gradFill>
                  <a:gsLst>
                    <a:gs pos="0">
                      <a:srgbClr val="2D2D8A">
                        <a:shade val="20000"/>
                        <a:satMod val="200000"/>
                      </a:srgbClr>
                    </a:gs>
                    <a:gs pos="78000">
                      <a:srgbClr val="2D2D8A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2D2D8A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endParaRPr lang="ru-RU" sz="4400" b="1" dirty="0" smtClean="0">
              <a:solidFill>
                <a:srgbClr val="333399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4" descr="2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964113" y="357188"/>
            <a:ext cx="4179887" cy="650081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85721" y="357166"/>
            <a:ext cx="435771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Искусные навигаторы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1785926"/>
            <a:ext cx="47149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фоне – морская</a:t>
            </a:r>
          </a:p>
          <a:p>
            <a:pPr algn="ctr"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черепаха</a:t>
            </a:r>
          </a:p>
          <a:p>
            <a:pPr algn="ctr"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фото –карта пути</a:t>
            </a:r>
          </a:p>
          <a:p>
            <a:pPr algn="ctr"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миграции угря</a:t>
            </a:r>
          </a:p>
          <a:p>
            <a:pPr algn="ctr">
              <a:defRPr/>
            </a:pP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descr="D:\Мои рисунки\Обои\smoothaqua.jpg" id="4" name="Picture 4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472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00034" y="0"/>
            <a:ext cx="8643966" cy="1682512"/>
          </a:xfrm>
          <a:prstGeom prst="rect">
            <a:avLst/>
          </a:prstGeom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fontAlgn="base">
              <a:lnSpc>
                <a:spcPts val="6200"/>
              </a:lnSpc>
              <a:spcBef>
                <a:spcPct val="0"/>
              </a:spcBef>
              <a:spcAft>
                <a:spcPct val="0"/>
              </a:spcAft>
            </a:pPr>
            <a:r>
              <a:rPr b="1" dirty="0" lang="ru-RU" smtClean="0" spc="-60" sz="3600">
                <a:solidFill>
                  <a:srgbClr val="333399">
                    <a:lumMod val="50000"/>
                  </a:srgbClr>
                </a:solidFill>
                <a:latin charset="0" pitchFamily="18" typeface="Times New Roman"/>
                <a:cs charset="0" pitchFamily="18" typeface="Times New Roman"/>
              </a:rPr>
              <a:t>     </a:t>
            </a:r>
          </a:p>
          <a:p>
            <a:pPr fontAlgn="base">
              <a:lnSpc>
                <a:spcPts val="6200"/>
              </a:lnSpc>
              <a:spcBef>
                <a:spcPct val="0"/>
              </a:spcBef>
              <a:spcAft>
                <a:spcPct val="0"/>
              </a:spcAft>
            </a:pPr>
            <a:r>
              <a:rPr b="1" dirty="0" lang="ru-RU" smtClean="0" spc="-60" sz="3600">
                <a:ln w="1905"/>
                <a:solidFill>
                  <a:srgbClr val="333399">
                    <a:lumMod val="50000"/>
                  </a:srgbClr>
                </a:solidFill>
                <a:effectLst>
                  <a:innerShdw blurRad="69850" dir="5400000" dist="43180">
                    <a:srgbClr val="000000">
                      <a:alpha val="65000"/>
                    </a:srgbClr>
                  </a:innerShdw>
                </a:effectLst>
                <a:latin charset="0" pitchFamily="18" typeface="Times New Roman"/>
                <a:cs charset="0" pitchFamily="18" typeface="Times New Roman"/>
              </a:rPr>
              <a:t>   </a:t>
            </a:r>
            <a:endParaRPr b="1" dirty="0" i="1" lang="ru-RU" sz="3600">
              <a:solidFill>
                <a:srgbClr val="333399">
                  <a:lumMod val="50000"/>
                </a:srgbClr>
              </a:solidFill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D:\Documents and Settings\Администратор\Рабочий стол\БИОНИКА\2 копия.gif" id="6" name="Picture 3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1428728" y="500042"/>
            <a:ext cx="5617550" cy="4150071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  <a:softEdge rad="3175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3000364" y="142852"/>
            <a:ext cx="2227020" cy="523220"/>
          </a:xfrm>
          <a:prstGeom prst="rect">
            <a:avLst/>
          </a:prstGeom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b="1" dirty="0" lang="ru-RU" smtClean="0" sz="2800">
                <a:solidFill>
                  <a:srgbClr val="002060"/>
                </a:solidFill>
              </a:rPr>
              <a:t>веретенник</a:t>
            </a:r>
            <a:endParaRPr b="1" dirty="0" lang="ru-RU" sz="2800">
              <a:solidFill>
                <a:srgbClr val="002060"/>
              </a:solidFill>
            </a:endParaRPr>
          </a:p>
        </p:txBody>
      </p:sp>
      <p:pic>
        <p:nvPicPr>
          <p:cNvPr descr="Bionik5_salon" id="8" name="Picture 7"/>
          <p:cNvPicPr>
            <a:picLocks noChangeArrowheads="1" noChangeAspect="1"/>
          </p:cNvPicPr>
          <p:nvPr/>
        </p:nvPicPr>
        <p:blipFill>
          <a:blip cstate="print" r:embed="rId4"/>
          <a:srcRect r="221"/>
          <a:stretch>
            <a:fillRect/>
          </a:stretch>
        </p:blipFill>
        <p:spPr>
          <a:xfrm>
            <a:off x="6541945" y="3714752"/>
            <a:ext cx="2345674" cy="2977525"/>
          </a:xfrm>
          <a:prstGeom prst="rect">
            <a:avLst/>
          </a:prstGeom>
          <a:ln w="60325">
            <a:solidFill>
              <a:schemeClr val="bg1"/>
            </a:solidFill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500034" y="4929198"/>
            <a:ext cx="4000528" cy="1631216"/>
          </a:xfrm>
          <a:prstGeom prst="rect">
            <a:avLst/>
          </a:prstGeom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fontAlgn="base">
              <a:lnSpc>
                <a:spcPts val="3000"/>
              </a:lnSpc>
              <a:spcBef>
                <a:spcPct val="0"/>
              </a:spcBef>
              <a:spcAft>
                <a:spcPct val="0"/>
              </a:spcAft>
            </a:pPr>
            <a:r>
              <a:rPr b="1" dirty="0" lang="ru-RU" smtClean="0" sz="2000">
                <a:solidFill>
                  <a:srgbClr val="002060"/>
                </a:solidFill>
              </a:rPr>
              <a:t>В 1920 г. </a:t>
            </a:r>
            <a:r>
              <a:rPr b="1" dirty="0" lang="ru-RU" smtClean="0" sz="2400">
                <a:solidFill>
                  <a:srgbClr val="002060"/>
                </a:solidFill>
              </a:rPr>
              <a:t>Рауль Франсе </a:t>
            </a:r>
          </a:p>
          <a:p>
            <a:pPr fontAlgn="base">
              <a:lnSpc>
                <a:spcPts val="3000"/>
              </a:lnSpc>
              <a:spcBef>
                <a:spcPct val="0"/>
              </a:spcBef>
              <a:spcAft>
                <a:spcPct val="0"/>
              </a:spcAft>
            </a:pPr>
            <a:r>
              <a:rPr b="1" dirty="0" lang="ru-RU" smtClean="0" sz="2000">
                <a:solidFill>
                  <a:srgbClr val="002060"/>
                </a:solidFill>
              </a:rPr>
              <a:t>создал </a:t>
            </a:r>
            <a:r>
              <a:rPr b="1" dirty="0" i="1" lang="ru-RU" smtClean="0" sz="2000">
                <a:solidFill>
                  <a:srgbClr val="002060"/>
                </a:solidFill>
              </a:rPr>
              <a:t>солонку </a:t>
            </a:r>
          </a:p>
          <a:p>
            <a:pPr fontAlgn="base">
              <a:lnSpc>
                <a:spcPts val="3000"/>
              </a:lnSpc>
              <a:spcBef>
                <a:spcPct val="0"/>
              </a:spcBef>
              <a:spcAft>
                <a:spcPct val="0"/>
              </a:spcAft>
            </a:pPr>
            <a:r>
              <a:rPr b="1" dirty="0" lang="ru-RU" smtClean="0" sz="2000">
                <a:solidFill>
                  <a:srgbClr val="002060"/>
                </a:solidFill>
              </a:rPr>
              <a:t>прообразом  послужила </a:t>
            </a:r>
          </a:p>
          <a:p>
            <a:pPr fontAlgn="base">
              <a:lnSpc>
                <a:spcPts val="3000"/>
              </a:lnSpc>
              <a:spcBef>
                <a:spcPct val="0"/>
              </a:spcBef>
              <a:spcAft>
                <a:spcPct val="0"/>
              </a:spcAft>
            </a:pPr>
            <a:r>
              <a:rPr b="1" dirty="0" lang="ru-RU" smtClean="0" sz="2000">
                <a:solidFill>
                  <a:srgbClr val="002060"/>
                </a:solidFill>
              </a:rPr>
              <a:t>коробочка макового цветка </a:t>
            </a:r>
            <a:endParaRPr b="1" dirty="0" lang="ru-RU" sz="2000">
              <a:solidFill>
                <a:srgbClr val="002060"/>
              </a:solidFill>
            </a:endParaRPr>
          </a:p>
        </p:txBody>
      </p:sp>
      <p:pic>
        <p:nvPicPr>
          <p:cNvPr descr="морфология" id="10" name="Picture 20"/>
          <p:cNvPicPr>
            <a:picLocks noChangeArrowheads="1"/>
          </p:cNvPicPr>
          <p:nvPr/>
        </p:nvPicPr>
        <p:blipFill>
          <a:blip cstate="print" r:embed="rId5">
            <a:lum contrast="20000"/>
          </a:blip>
          <a:srcRect b="27205"/>
          <a:stretch>
            <a:fillRect/>
          </a:stretch>
        </p:blipFill>
        <p:spPr bwMode="auto">
          <a:xfrm>
            <a:off x="4071934" y="3714752"/>
            <a:ext cx="2143140" cy="28574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7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0" fill="hold" id="7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0" fill="hold" id="8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21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dirty="0"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dirty="0" lang="ru-RU"/>
          </a:p>
        </p:txBody>
      </p:sp>
      <p:pic>
        <p:nvPicPr>
          <p:cNvPr descr="D:\Мои рисунки\Обои\smoothaqua.jpg" id="4" name="Picture 4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800" y="0"/>
            <a:ext cx="9194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D:\Documents and Settings\Администратор\Рабочий стол\БИОНИКА\Новая папка (3)\1209800552_80299.jpg" id="5" name="Picture 2"/>
          <p:cNvPicPr>
            <a:picLocks noChangeArrowheads="1" noChangeAspect="1"/>
          </p:cNvPicPr>
          <p:nvPr/>
        </p:nvPicPr>
        <p:blipFill>
          <a:blip cstate="print" r:embed="rId3"/>
          <a:srcRect r="12"/>
          <a:stretch>
            <a:fillRect/>
          </a:stretch>
        </p:blipFill>
        <p:spPr bwMode="auto">
          <a:xfrm>
            <a:off x="4714876" y="3000372"/>
            <a:ext cx="3929090" cy="3670823"/>
          </a:xfrm>
          <a:prstGeom prst="rect">
            <a:avLst/>
          </a:prstGeom>
          <a:ln w="60325">
            <a:solidFill>
              <a:schemeClr val="bg1"/>
            </a:solidFill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pic>
        <p:nvPicPr>
          <p:cNvPr descr="D:\Documents and Settings\Администратор\Рабочий стол\БИОНИКА\WWW.T-GENERATION.RU _ РОБОТОТЕХНИКА _ БЫТОВЫЕ РОБОТЫ_files\56500000.jpg" id="6" name="Picture 4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642910" y="2285992"/>
            <a:ext cx="2834833" cy="3933052"/>
          </a:xfrm>
          <a:prstGeom prst="rect">
            <a:avLst/>
          </a:prstGeom>
          <a:ln cmpd="thickThin" w="60325">
            <a:solidFill>
              <a:schemeClr val="bg1"/>
            </a:solidFill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pic>
        <p:nvPicPr>
          <p:cNvPr descr="D:\Documents and Settings\Администратор\Рабочий стол\БИОНИКА\Рисунок10 копия копия.gif" id="7" name="Picture 4"/>
          <p:cNvPicPr>
            <a:picLocks noChangeArrowheads="1" noChangeAspect="1"/>
          </p:cNvPicPr>
          <p:nvPr/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6858016" y="428604"/>
            <a:ext cx="1901371" cy="191851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28596" y="857232"/>
            <a:ext cx="4838889" cy="707886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r>
              <a:rPr b="1" dirty="0" lang="ru-RU" smtClean="0" sz="4000">
                <a:solidFill>
                  <a:srgbClr val="FF0000"/>
                </a:solidFill>
              </a:rPr>
              <a:t>СОЗДАНИЕ РОБОТОВ</a:t>
            </a:r>
            <a:endParaRPr b="1" dirty="0" lang="ru-RU" sz="40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7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0" fill="hold" id="7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0" fill="hold" id="8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Александра\Documents\РАМКИ  И  ФОНЫ\1329041237_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3" descr="C:\Users\Александра\Downloads\colorful-paint-cans-with-shiny-metallic-containers_21-78110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58" y="1643050"/>
            <a:ext cx="4214842" cy="450059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1472" y="500042"/>
            <a:ext cx="84215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ЧТО ОБЩЕГО МЕЖДУ ЛОТОСОМ  И КРАСКОЙ ?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7" name="Picture 4" descr="C:\Users\Александра\Downloads\loto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1803400"/>
            <a:ext cx="3286148" cy="3625864"/>
          </a:xfrm>
          <a:prstGeom prst="rect">
            <a:avLst/>
          </a:prstGeom>
          <a:noFill/>
        </p:spPr>
      </p:pic>
      <p:sp>
        <p:nvSpPr>
          <p:cNvPr id="8" name="Стрелка вправо 7"/>
          <p:cNvSpPr/>
          <p:nvPr/>
        </p:nvSpPr>
        <p:spPr>
          <a:xfrm>
            <a:off x="3714744" y="3714752"/>
            <a:ext cx="857256" cy="484632"/>
          </a:xfrm>
          <a:prstGeom prst="rightArrow">
            <a:avLst/>
          </a:prstGeom>
          <a:solidFill>
            <a:srgbClr val="C00000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Александра\Documents\РАМКИ  И  ФОНЫ\1329041237_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428604"/>
            <a:ext cx="82153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ЧТО ОБЩЕГО МЕЖДУ ПАУКОМ  И  СТАЛЬЮ ?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pic>
        <p:nvPicPr>
          <p:cNvPr id="6" name="Picture 3" descr="C:\Users\Александра\Downloads\i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214554"/>
            <a:ext cx="3786214" cy="3714776"/>
          </a:xfrm>
          <a:prstGeom prst="rect">
            <a:avLst/>
          </a:prstGeom>
          <a:noFill/>
        </p:spPr>
      </p:pic>
      <p:pic>
        <p:nvPicPr>
          <p:cNvPr id="7" name="Picture 4" descr="C:\Users\Александра\Downloads\imgpreview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143117"/>
            <a:ext cx="3429024" cy="3786214"/>
          </a:xfrm>
          <a:prstGeom prst="rect">
            <a:avLst/>
          </a:prstGeom>
          <a:noFill/>
        </p:spPr>
      </p:pic>
      <p:sp>
        <p:nvSpPr>
          <p:cNvPr id="8" name="Стрелка вправо 7"/>
          <p:cNvSpPr/>
          <p:nvPr/>
        </p:nvSpPr>
        <p:spPr>
          <a:xfrm>
            <a:off x="3786182" y="3714752"/>
            <a:ext cx="1143008" cy="484632"/>
          </a:xfrm>
          <a:prstGeom prst="rightArrow">
            <a:avLst/>
          </a:prstGeom>
          <a:solidFill>
            <a:srgbClr val="C00000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/>
            </a:r>
            <a:b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</a:b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4" descr="D:\Мои рисунки\Обои\smoothaqu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472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00034" y="500043"/>
            <a:ext cx="323999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ТЕМА УРОКА :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00034" y="1643050"/>
            <a:ext cx="790846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ОСНОВЫ   БИОНИКИ </a:t>
            </a:r>
          </a:p>
          <a:p>
            <a:endParaRPr lang="ru-RU" sz="5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В  ПРОЕКТИРОВАНИИ</a:t>
            </a:r>
          </a:p>
          <a:p>
            <a:endParaRPr lang="ru-RU" sz="54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214422"/>
            <a:ext cx="357189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</a:rPr>
              <a:t>ЧТО ОБЩЕГО МЕЖДУ  </a:t>
            </a:r>
            <a:r>
              <a:rPr lang="ru-RU" sz="3600" b="1" i="1" dirty="0" smtClean="0">
                <a:solidFill>
                  <a:srgbClr val="FF0000"/>
                </a:solidFill>
              </a:rPr>
              <a:t>БИОНИКОЙ </a:t>
            </a:r>
            <a:r>
              <a:rPr lang="ru-RU" sz="3600" b="1" i="1" dirty="0" smtClean="0">
                <a:solidFill>
                  <a:srgbClr val="002060"/>
                </a:solidFill>
              </a:rPr>
              <a:t> И ЭЙФЕЛЕВОЙ БАШНЕЙ ?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6" name="Picture 6" descr="C:\Users\Александра\Downloads\0a292bf6c4745b99cbd960b924ec009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57686" y="0"/>
            <a:ext cx="478631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C:\Documents and Settings\User\Рабочий стол\физика\886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642918"/>
            <a:ext cx="4714876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57158" y="1071546"/>
            <a:ext cx="3857652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002060"/>
                </a:solidFill>
              </a:rPr>
              <a:t>      ЧТО </a:t>
            </a:r>
            <a:r>
              <a:rPr lang="ru-RU" sz="4000" b="1" i="1" dirty="0" smtClean="0">
                <a:solidFill>
                  <a:srgbClr val="002060"/>
                </a:solidFill>
              </a:rPr>
              <a:t>ИЗОБРЕЛИ </a:t>
            </a:r>
          </a:p>
          <a:p>
            <a:r>
              <a:rPr lang="ru-RU" sz="4000" b="1" i="1" dirty="0" smtClean="0">
                <a:solidFill>
                  <a:srgbClr val="002060"/>
                </a:solidFill>
              </a:rPr>
              <a:t>ПРИ ИЗУЧЕНИИ ОСЬМИНОГОВ?</a:t>
            </a:r>
            <a:endParaRPr lang="ru-RU" sz="4400" dirty="0">
              <a:solidFill>
                <a:srgbClr val="002060"/>
              </a:solidFill>
            </a:endParaRPr>
          </a:p>
        </p:txBody>
      </p:sp>
      <p:pic>
        <p:nvPicPr>
          <p:cNvPr id="3075" name="Picture 3" descr="C:\Users\Александра\Downloads\Catalogo_VOL-2_2011_170x240_page234_image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4429132"/>
            <a:ext cx="4762500" cy="3286125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лександра\Downloads\pchela_na_medovyh_sotah_1920x108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3643314"/>
            <a:ext cx="5500726" cy="2928958"/>
          </a:xfrm>
          <a:prstGeom prst="rect">
            <a:avLst/>
          </a:prstGeom>
          <a:noFill/>
        </p:spPr>
      </p:pic>
      <p:pic>
        <p:nvPicPr>
          <p:cNvPr id="5" name="Picture 3" descr="C:\Users\Александра\Downloads\img_263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6835" y="285728"/>
            <a:ext cx="3991744" cy="392909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5720" y="1428737"/>
            <a:ext cx="45720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</a:rPr>
              <a:t>Что позаимствовал </a:t>
            </a:r>
          </a:p>
          <a:p>
            <a:pPr>
              <a:buNone/>
            </a:pPr>
            <a:r>
              <a:rPr lang="ru-RU" sz="3600" b="1" i="1" dirty="0" smtClean="0">
                <a:solidFill>
                  <a:srgbClr val="002060"/>
                </a:solidFill>
              </a:rPr>
              <a:t>человек  у  пчел?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Какие элементы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бионики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используют 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в моделировании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одежды?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099" name="Picture 3" descr="C:\Users\Александра\Downloads\77966474_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428604"/>
            <a:ext cx="3857652" cy="4662508"/>
          </a:xfrm>
          <a:prstGeom prst="rect">
            <a:avLst/>
          </a:prstGeom>
          <a:noFill/>
        </p:spPr>
      </p:pic>
      <p:pic>
        <p:nvPicPr>
          <p:cNvPr id="4100" name="Picture 4" descr="C:\Users\Александра\Downloads\letychaya_mush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929066"/>
            <a:ext cx="4000528" cy="2643206"/>
          </a:xfrm>
          <a:prstGeom prst="rect">
            <a:avLst/>
          </a:prstGeom>
          <a:noFill/>
        </p:spPr>
      </p:pic>
      <p:pic>
        <p:nvPicPr>
          <p:cNvPr id="4101" name="Picture 5" descr="C:\Users\Александра\Downloads\plate-s-rukavom-letuchaya-mysh-vykrojk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285728"/>
            <a:ext cx="5357850" cy="6572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D:\Мои рисунки\Обои\smoothaqu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472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28596" y="500042"/>
            <a:ext cx="83582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 МЕТОДЫ   ПРОЕКТИРОВАНИЯ   ИЗДЕЛИЙ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24" y="2285992"/>
            <a:ext cx="7726731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-  МЕТОД  ФАНТАЗИРОВАНИЯ</a:t>
            </a:r>
          </a:p>
          <a:p>
            <a:endParaRPr lang="ru-RU" sz="3200" b="1" dirty="0" smtClean="0">
              <a:solidFill>
                <a:srgbClr val="002060"/>
              </a:solidFill>
            </a:endParaRPr>
          </a:p>
          <a:p>
            <a:pPr>
              <a:buFontTx/>
              <a:buChar char="-"/>
            </a:pPr>
            <a:r>
              <a:rPr lang="ru-RU" sz="3200" b="1" dirty="0" smtClean="0">
                <a:solidFill>
                  <a:srgbClr val="002060"/>
                </a:solidFill>
              </a:rPr>
              <a:t>  МЕТОД  КОМБИНИРОВАНИЯ</a:t>
            </a:r>
          </a:p>
          <a:p>
            <a:pPr>
              <a:buFontTx/>
              <a:buChar char="-"/>
            </a:pPr>
            <a:endParaRPr lang="ru-RU" sz="3200" b="1" dirty="0" smtClean="0">
              <a:solidFill>
                <a:srgbClr val="002060"/>
              </a:solidFill>
            </a:endParaRPr>
          </a:p>
          <a:p>
            <a:pPr>
              <a:buFontTx/>
              <a:buChar char="-"/>
            </a:pPr>
            <a:r>
              <a:rPr lang="ru-RU" sz="3200" b="1" dirty="0" smtClean="0">
                <a:solidFill>
                  <a:srgbClr val="002060"/>
                </a:solidFill>
              </a:rPr>
              <a:t>  МЕТОД ФОКАЛЬНЫХ  ОБЪЕКТОВ</a:t>
            </a:r>
          </a:p>
          <a:p>
            <a:pPr>
              <a:buFontTx/>
              <a:buChar char="-"/>
            </a:pPr>
            <a:endParaRPr lang="ru-RU" sz="3200" b="1" dirty="0" smtClean="0">
              <a:solidFill>
                <a:srgbClr val="002060"/>
              </a:solidFill>
            </a:endParaRPr>
          </a:p>
          <a:p>
            <a:pPr>
              <a:buFontTx/>
              <a:buChar char="-"/>
            </a:pPr>
            <a:r>
              <a:rPr lang="ru-RU" sz="3200" b="1" dirty="0" smtClean="0">
                <a:solidFill>
                  <a:srgbClr val="002060"/>
                </a:solidFill>
              </a:rPr>
              <a:t>  МЕТОД  ФУНКЦИОНАЛЬНЫХ АНАЛОГИЙ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D:\Мои рисунки\Обои\smoothaqu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472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Александра\Downloads\sidneyskiy-opernyi-teatr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358346" cy="707229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Александра\Downloads\93293178_large_i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dirty="0"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descr="C:\Users\Александра\Documents\РАМКИ  И  ФОНЫ\1329041237_11.jpg" id="51202" name="Picture 2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descr="DSC_0301.JPG" id="5" name="Содержимое 3"/>
          <p:cNvPicPr>
            <a:picLocks noChangeAspect="1"/>
          </p:cNvPicPr>
          <p:nvPr/>
        </p:nvPicPr>
        <p:blipFill>
          <a:blip cstate="print" r:embed="rId3"/>
          <a:srcRect b="6" r="13"/>
          <a:stretch>
            <a:fillRect/>
          </a:stretch>
        </p:blipFill>
        <p:spPr>
          <a:xfrm>
            <a:off x="251520" y="1268760"/>
            <a:ext cx="3744416" cy="5112568"/>
          </a:xfrm>
          <a:prstGeom prst="ellipse">
            <a:avLst/>
          </a:prstGeom>
          <a:ln>
            <a:solidFill>
              <a:srgbClr val="92D050"/>
            </a:solidFill>
          </a:ln>
        </p:spPr>
      </p:pic>
      <p:pic>
        <p:nvPicPr>
          <p:cNvPr descr="фотки с юга 2008 193.jpg" id="6" name="Содержимое 5"/>
          <p:cNvPicPr>
            <a:picLocks noChangeAspect="1"/>
          </p:cNvPicPr>
          <p:nvPr/>
        </p:nvPicPr>
        <p:blipFill>
          <a:blip cstate="print" r:embed="rId4"/>
          <a:srcRect b="30"/>
          <a:stretch>
            <a:fillRect/>
          </a:stretch>
        </p:blipFill>
        <p:spPr>
          <a:xfrm>
            <a:off x="4429125" y="1643050"/>
            <a:ext cx="4500594" cy="4750818"/>
          </a:xfrm>
          <a:prstGeom prst="ellipse">
            <a:avLst/>
          </a:prstGeom>
          <a:ln>
            <a:solidFill>
              <a:srgbClr val="92D05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642911" y="642918"/>
            <a:ext cx="8001056" cy="36933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>
                <a:solidFill>
                  <a:schemeClr val="tx2"/>
                </a:solidFill>
                <a:latin charset="0" pitchFamily="34" typeface="Arial Black"/>
              </a:rPr>
              <a:t>Лестница</a:t>
            </a:r>
            <a:r>
              <a:rPr dirty="0" lang="ru-RU" smtClean="0">
                <a:latin charset="0" pitchFamily="34" typeface="Arial Black"/>
              </a:rPr>
              <a:t> </a:t>
            </a:r>
            <a:r>
              <a:rPr dirty="0" lang="ru-RU" smtClean="0">
                <a:solidFill>
                  <a:schemeClr val="tx2">
                    <a:lumMod val="75000"/>
                  </a:schemeClr>
                </a:solidFill>
                <a:latin charset="0" pitchFamily="34" typeface="Arial Black"/>
              </a:rPr>
              <a:t>с</a:t>
            </a:r>
            <a:r>
              <a:rPr dirty="0" lang="ru-RU" smtClean="0">
                <a:solidFill>
                  <a:schemeClr val="tx2"/>
                </a:solidFill>
                <a:latin charset="0" pitchFamily="34" typeface="Arial Black"/>
              </a:rPr>
              <a:t>пираль</a:t>
            </a:r>
            <a:r>
              <a:rPr dirty="0" lang="ru-RU" smtClean="0">
                <a:latin charset="0" pitchFamily="34" typeface="Arial Black"/>
              </a:rPr>
              <a:t>                       </a:t>
            </a:r>
            <a:r>
              <a:rPr dirty="0" lang="ru-RU" smtClean="0">
                <a:solidFill>
                  <a:schemeClr val="tx2"/>
                </a:solidFill>
                <a:latin charset="0" pitchFamily="34" typeface="Arial Black"/>
              </a:rPr>
              <a:t>Мобильная библиотека</a:t>
            </a:r>
            <a:endParaRPr dirty="0" lang="ru-RU"/>
          </a:p>
        </p:txBody>
      </p:sp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7"/>
                                        <p:tgtEl>
                                          <p:spTgt spid="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8"/>
                                        <p:tgtEl>
                                          <p:spTgt spid="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9">
                      <p:stCondLst>
                        <p:cond delay="indefinite"/>
                      </p:stCondLst>
                      <p:childTnLst>
                        <p:par>
                          <p:cTn fill="hold" id="10">
                            <p:stCondLst>
                              <p:cond delay="0"/>
                            </p:stCondLst>
                            <p:childTnLst>
                              <p:par>
                                <p:cTn fill="hold" id="11" nodeType="clickEffect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>
                                        <p:cTn dur="500" id="13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4">
                      <p:stCondLst>
                        <p:cond delay="indefinite"/>
                      </p:stCondLst>
                      <p:childTnLst>
                        <p:par>
                          <p:cTn fill="hold" id="15">
                            <p:stCondLst>
                              <p:cond delay="0"/>
                            </p:stCondLst>
                            <p:childTnLst>
                              <p:par>
                                <p:cTn fill="hold" id="16" nodeType="clickEffect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>
                                        <p:cTn dur="500" id="18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2226" name="Picture 2" descr="C:\Users\Александра\Documents\РАМКИ  И  ФОНЫ\1329041237_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71538" y="857232"/>
            <a:ext cx="694985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err="1" smtClean="0">
                <a:solidFill>
                  <a:srgbClr val="FF0000"/>
                </a:solidFill>
              </a:rPr>
              <a:t>Пазлы</a:t>
            </a:r>
            <a:r>
              <a:rPr lang="ru-RU" sz="8000" dirty="0" smtClean="0">
                <a:solidFill>
                  <a:srgbClr val="FF0000"/>
                </a:solidFill>
              </a:rPr>
              <a:t> бионики</a:t>
            </a:r>
            <a:endParaRPr lang="ru-RU" sz="8000" dirty="0">
              <a:solidFill>
                <a:srgbClr val="FF0000"/>
              </a:solidFill>
            </a:endParaRPr>
          </a:p>
        </p:txBody>
      </p:sp>
      <p:pic>
        <p:nvPicPr>
          <p:cNvPr id="52227" name="Picture 3" descr="C:\Users\Александра\Downloads\7ed34bc6164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000372"/>
            <a:ext cx="2714644" cy="3214710"/>
          </a:xfrm>
          <a:prstGeom prst="rect">
            <a:avLst/>
          </a:prstGeom>
          <a:noFill/>
        </p:spPr>
      </p:pic>
      <p:pic>
        <p:nvPicPr>
          <p:cNvPr id="52228" name="Picture 4" descr="C:\Users\Александра\Downloads\freemicrosoftclipar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2571744"/>
            <a:ext cx="4357718" cy="40719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940422" y="214291"/>
          <a:ext cx="5263155" cy="6429421"/>
        </p:xfrm>
        <a:graphic>
          <a:graphicData uri="http://schemas.openxmlformats.org/drawingml/2006/table">
            <a:tbl>
              <a:tblPr/>
              <a:tblGrid>
                <a:gridCol w="278396"/>
                <a:gridCol w="2243288"/>
                <a:gridCol w="275466"/>
                <a:gridCol w="2466005"/>
              </a:tblGrid>
              <a:tr h="2283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dirty="0"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B="0" marL="52749" marR="52749" marT="0">
                    <a:lnL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Calibri"/>
                          <a:cs typeface="Times New Roman"/>
                        </a:rPr>
                        <a:t>ОБЪЕКТ ИЗ ЖИЗНИ ЧЕЛОВЕКА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B="0" marL="52749" marR="52749" marT="0">
                    <a:lnL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B="0" marL="52749" marR="52749" marT="0">
                    <a:lnL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Calibri"/>
                          <a:cs typeface="Times New Roman"/>
                        </a:rPr>
                        <a:t>ОБЪЕКТ ИЗ ЖИВОЙ ПРИРОДЫ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B="0" marL="52749" marR="52749" marT="0">
                    <a:lnL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</a:tr>
              <a:tr h="13142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B="0" marL="52749" marR="52749" marT="0">
                    <a:lnL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B="0" marL="52749" marR="52749" marT="0">
                    <a:lnL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B="0" marL="52749" marR="52749" marT="0">
                    <a:lnL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B="0" marL="52749" marR="52749" marT="0">
                    <a:lnL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</a:tr>
              <a:tr h="17065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B="0" marL="52749" marR="52749" marT="0">
                    <a:lnL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dirty="0"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B="0" marL="52749" marR="52749" marT="0">
                    <a:lnL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B="0" marL="52749" marR="52749" marT="0">
                    <a:lnL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dirty="0"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B="0" marL="52749" marR="52749" marT="0">
                    <a:lnL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</a:tr>
              <a:tr h="17065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B="0" marL="52749" marR="52749" marT="0">
                    <a:lnL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dirty="0"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B="0" marL="52749" marR="52749" marT="0">
                    <a:lnL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B="0" marL="52749" marR="52749" marT="0">
                    <a:lnL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B="0" marL="52749" marR="52749" marT="0">
                    <a:lnL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</a:tr>
              <a:tr h="14738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B="0" marL="52749" marR="52749" marT="0">
                    <a:lnL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dirty="0"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B="0" marL="52749" marR="52749" marT="0">
                    <a:lnL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B="0" marL="52749" marR="52749" marT="0">
                    <a:lnL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dirty="0"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B="0" marL="52749" marR="52749" marT="0">
                    <a:lnL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L>
                    <a:lnR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R>
                    <a:lnT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T>
                    <a:lnB algn="ctr"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type="none" w="med"/>
                      <a:tailEnd len="med" type="none" w="med"/>
                    </a:lnB>
                  </a:tcPr>
                </a:tc>
              </a:tr>
            </a:tbl>
          </a:graphicData>
        </a:graphic>
      </p:graphicFrame>
      <p:pic>
        <p:nvPicPr>
          <p:cNvPr descr="imgpreview (1)" id="49158" name="Рисунок 7"/>
          <p:cNvPicPr>
            <a:picLocks noChangeArrowheads="1"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642918"/>
            <a:ext cx="1214446" cy="1000132"/>
          </a:xfrm>
          <a:prstGeom prst="rect">
            <a:avLst/>
          </a:prstGeom>
          <a:noFill/>
        </p:spPr>
      </p:pic>
      <p:pic>
        <p:nvPicPr>
          <p:cNvPr descr="1338417489_muholovka" id="49157" name="Рисунок 1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4786314" y="571480"/>
            <a:ext cx="2143140" cy="1071570"/>
          </a:xfrm>
          <a:prstGeom prst="rect">
            <a:avLst/>
          </a:prstGeom>
          <a:noFill/>
        </p:spPr>
      </p:pic>
      <p:pic>
        <p:nvPicPr>
          <p:cNvPr descr="131905106394003159" id="49156" name="Рисунок 6"/>
          <p:cNvPicPr>
            <a:picLocks noChangeArrowheads="1"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1928802"/>
            <a:ext cx="2214579" cy="1357322"/>
          </a:xfrm>
          <a:prstGeom prst="rect">
            <a:avLst/>
          </a:prstGeom>
          <a:noFill/>
        </p:spPr>
      </p:pic>
      <p:pic>
        <p:nvPicPr>
          <p:cNvPr descr="zakolki-i-zazhimyi" id="49155" name="Рисунок 3"/>
          <p:cNvPicPr>
            <a:picLocks noChangeArrowheads="1"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28860" y="3571876"/>
            <a:ext cx="1928825" cy="1357322"/>
          </a:xfrm>
          <a:prstGeom prst="rect">
            <a:avLst/>
          </a:prstGeom>
          <a:noFill/>
        </p:spPr>
      </p:pic>
      <p:pic>
        <p:nvPicPr>
          <p:cNvPr descr="0018764b" id="49154" name="Рисунок 8"/>
          <p:cNvPicPr>
            <a:picLocks noChangeArrowheads="1"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929190" y="3571876"/>
            <a:ext cx="2143140" cy="1357322"/>
          </a:xfrm>
          <a:prstGeom prst="rect">
            <a:avLst/>
          </a:prstGeom>
          <a:noFill/>
        </p:spPr>
      </p:pic>
      <p:pic>
        <p:nvPicPr>
          <p:cNvPr descr="http://chelyabinsk.dorus.ru/photos/276764.jpg" id="49153" name="Рисунок 2"/>
          <p:cNvPicPr>
            <a:picLocks noChangeArrowheads="1" noChangeAspect="1"/>
          </p:cNvPicPr>
          <p:nvPr/>
        </p:nvPicPr>
        <p:blipFill>
          <a:blip r:embed="rId8"/>
          <a:srcRect b="76"/>
          <a:stretch>
            <a:fillRect/>
          </a:stretch>
        </p:blipFill>
        <p:spPr bwMode="auto">
          <a:xfrm>
            <a:off x="2357422" y="5286388"/>
            <a:ext cx="2000264" cy="1285884"/>
          </a:xfrm>
          <a:prstGeom prst="rect">
            <a:avLst/>
          </a:prstGeom>
          <a:noFill/>
        </p:spPr>
      </p:pic>
      <p:pic>
        <p:nvPicPr>
          <p:cNvPr id="9" name="b574d6b3e1ba83.mp3">
            <a:hlinkClick action="ppaction://media" r:id=""/>
          </p:cNvPr>
          <p:cNvPicPr>
            <a:picLocks noChangeAspect="1" noRot="1"/>
          </p:cNvPicPr>
          <p:nvPr>
            <a:audioFile r:link="rId1"/>
          </p:nvPr>
        </p:nvPicPr>
        <p:blipFill>
          <a:blip r:embed="rId9"/>
          <a:stretch>
            <a:fillRect/>
          </a:stretch>
        </p:blipFill>
        <p:spPr>
          <a:xfrm>
            <a:off x="785786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over dir="d"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7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0" fill="hold" id="7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0" fill="hold" id="8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  <p:seq concurrent="1" nextAc="seek">
              <p:cTn evtFilter="cancelBubble" fill="hold" id="9" nodeType="interactiveSeq" restart="whenNotActive">
                <p:stCondLst>
                  <p:cond delay="0" evt="onClick">
                    <p:tgtEl>
                      <p:spTgt spid="9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fill="hold" id="10">
                      <p:stCondLst>
                        <p:cond delay="0"/>
                      </p:stCondLst>
                      <p:childTnLst>
                        <p:par>
                          <p:cTn fill="hold" id="11">
                            <p:stCondLst>
                              <p:cond delay="0"/>
                            </p:stCondLst>
                            <p:childTnLst>
                              <p:par>
                                <p:cTn fill="hold" id="12" nodeType="clickEffect" presetClass="mediacall" presetID="1" presetSubtype="0">
                                  <p:stCondLst>
                                    <p:cond delay="0"/>
                                  </p:stCondLst>
                                  <p:childTnLst>
                                    <p:cmd cmd="playFrom(0.0)" type="call">
                                      <p:cBhvr>
                                        <p:cTn dur="82427" fill="hold" id="13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9"/>
                  </p:tgtEl>
                </p:cond>
              </p:nextCondLst>
            </p:seq>
            <p:audio>
              <p:cMediaNode>
                <p:cTn display="0" fill="hold" id="14">
                  <p:stCondLst>
                    <p:cond delay="indefinite"/>
                  </p:stCondLst>
                  <p:endCondLst>
                    <p:cond delay="0" evt="onNext">
                      <p:tgtEl>
                        <p:sldTgt/>
                      </p:tgtEl>
                    </p:cond>
                    <p:cond delay="0" evt="onPrev">
                      <p:tgtEl>
                        <p:sldTgt/>
                      </p:tgtEl>
                    </p:cond>
                    <p:cond delay="0" evt="onStopAudio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D:\Мои рисунки\Обои\smoothaqu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347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-1071594"/>
            <a:ext cx="9144000" cy="7848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r>
              <a:rPr lang="ru-RU" sz="3600" b="1" dirty="0" smtClean="0"/>
              <a:t>                                  </a:t>
            </a:r>
          </a:p>
          <a:p>
            <a:endParaRPr lang="ru-RU" sz="3600" b="1" dirty="0" smtClean="0"/>
          </a:p>
          <a:p>
            <a:r>
              <a:rPr lang="ru-RU" sz="3600" b="1" dirty="0" smtClean="0">
                <a:solidFill>
                  <a:srgbClr val="002060"/>
                </a:solidFill>
              </a:rPr>
              <a:t>                                   ЦЕЛИ:</a:t>
            </a:r>
            <a:endParaRPr lang="ru-RU" sz="2400" b="1" i="1" dirty="0" smtClean="0">
              <a:solidFill>
                <a:srgbClr val="002060"/>
              </a:solidFill>
            </a:endParaRPr>
          </a:p>
          <a:p>
            <a:r>
              <a:rPr lang="ru-RU" sz="3200" dirty="0" smtClean="0">
                <a:solidFill>
                  <a:srgbClr val="002060"/>
                </a:solidFill>
              </a:rPr>
              <a:t> -</a:t>
            </a:r>
            <a:r>
              <a:rPr lang="ru-RU" sz="3600" dirty="0" smtClean="0">
                <a:solidFill>
                  <a:srgbClr val="002060"/>
                </a:solidFill>
              </a:rPr>
              <a:t> </a:t>
            </a:r>
            <a:r>
              <a:rPr lang="ru-RU" sz="2800" dirty="0" smtClean="0">
                <a:solidFill>
                  <a:srgbClr val="002060"/>
                </a:solidFill>
              </a:rPr>
              <a:t>ЗНАТЬ</a:t>
            </a:r>
            <a:r>
              <a:rPr lang="ru-RU" sz="3200" i="1" dirty="0" smtClean="0">
                <a:solidFill>
                  <a:srgbClr val="002060"/>
                </a:solidFill>
              </a:rPr>
              <a:t>: расширить представление о методах   проектирования объектов, ознакомимся с понятиями: «бионика», </a:t>
            </a:r>
            <a:r>
              <a:rPr lang="ru-RU" sz="3200" i="1" dirty="0" err="1" smtClean="0">
                <a:solidFill>
                  <a:srgbClr val="002060"/>
                </a:solidFill>
              </a:rPr>
              <a:t>биоформы,методы</a:t>
            </a:r>
            <a:r>
              <a:rPr lang="ru-RU" sz="3200" i="1" dirty="0" smtClean="0">
                <a:solidFill>
                  <a:srgbClr val="002060"/>
                </a:solidFill>
              </a:rPr>
              <a:t> </a:t>
            </a:r>
            <a:r>
              <a:rPr lang="ru-RU" sz="3200" i="1" dirty="0" err="1" smtClean="0">
                <a:solidFill>
                  <a:srgbClr val="002060"/>
                </a:solidFill>
              </a:rPr>
              <a:t>биодизайна</a:t>
            </a:r>
            <a:r>
              <a:rPr lang="ru-RU" sz="3200" i="1" dirty="0" smtClean="0">
                <a:solidFill>
                  <a:srgbClr val="002060"/>
                </a:solidFill>
              </a:rPr>
              <a:t>;</a:t>
            </a:r>
            <a:endParaRPr lang="ru-RU" sz="2400" dirty="0" smtClean="0">
              <a:solidFill>
                <a:srgbClr val="002060"/>
              </a:solidFill>
            </a:endParaRPr>
          </a:p>
          <a:p>
            <a:endParaRPr lang="ru-RU" sz="2800" dirty="0" smtClean="0">
              <a:solidFill>
                <a:srgbClr val="002060"/>
              </a:solidFill>
            </a:endParaRPr>
          </a:p>
          <a:p>
            <a:pPr>
              <a:buFontTx/>
              <a:buChar char="-"/>
            </a:pPr>
            <a:r>
              <a:rPr lang="ru-RU" sz="2800" dirty="0" smtClean="0">
                <a:solidFill>
                  <a:srgbClr val="002060"/>
                </a:solidFill>
              </a:rPr>
              <a:t> УМЕТЬ : </a:t>
            </a:r>
            <a:r>
              <a:rPr lang="ru-RU" sz="3200" i="1" dirty="0" smtClean="0">
                <a:solidFill>
                  <a:srgbClr val="002060"/>
                </a:solidFill>
              </a:rPr>
              <a:t>выделять </a:t>
            </a:r>
            <a:r>
              <a:rPr lang="ru-RU" sz="3200" i="1" dirty="0" err="1" smtClean="0">
                <a:solidFill>
                  <a:srgbClr val="002060"/>
                </a:solidFill>
              </a:rPr>
              <a:t>биоформы</a:t>
            </a:r>
            <a:r>
              <a:rPr lang="ru-RU" sz="3200" i="1" dirty="0" smtClean="0">
                <a:solidFill>
                  <a:srgbClr val="002060"/>
                </a:solidFill>
              </a:rPr>
              <a:t> объекта, устанавливать природные аналоги;</a:t>
            </a:r>
          </a:p>
          <a:p>
            <a:pPr>
              <a:buFontTx/>
              <a:buChar char="-"/>
            </a:pPr>
            <a:endParaRPr lang="ru-RU" sz="2800" i="1" dirty="0" smtClean="0">
              <a:solidFill>
                <a:srgbClr val="002060"/>
              </a:solidFill>
            </a:endParaRPr>
          </a:p>
          <a:p>
            <a:pPr>
              <a:buFontTx/>
              <a:buChar char="-"/>
            </a:pPr>
            <a:r>
              <a:rPr lang="ru-RU" sz="2400" b="1" i="1" dirty="0" smtClean="0">
                <a:solidFill>
                  <a:srgbClr val="002060"/>
                </a:solidFill>
              </a:rPr>
              <a:t> </a:t>
            </a:r>
            <a:r>
              <a:rPr lang="ru-RU" sz="2800" dirty="0" smtClean="0">
                <a:solidFill>
                  <a:srgbClr val="002060"/>
                </a:solidFill>
              </a:rPr>
              <a:t>ПРИМЕНЯТЬ</a:t>
            </a:r>
            <a:r>
              <a:rPr lang="ru-RU" sz="2400" b="1" i="1" dirty="0" smtClean="0">
                <a:solidFill>
                  <a:srgbClr val="002060"/>
                </a:solidFill>
              </a:rPr>
              <a:t> : </a:t>
            </a:r>
            <a:r>
              <a:rPr lang="ru-RU" sz="3200" i="1" dirty="0" smtClean="0">
                <a:solidFill>
                  <a:srgbClr val="002060"/>
                </a:solidFill>
              </a:rPr>
              <a:t>научимся применять метод дизайнерской бионики в художественном проектировании.</a:t>
            </a:r>
            <a:endParaRPr lang="ru-RU" sz="3200" dirty="0" smtClean="0">
              <a:solidFill>
                <a:srgbClr val="002060"/>
              </a:solidFill>
            </a:endParaRPr>
          </a:p>
          <a:p>
            <a:endParaRPr lang="ru-RU" sz="24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00034" y="142853"/>
          <a:ext cx="8186766" cy="65289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"/>
                <a:gridCol w="2786082"/>
                <a:gridCol w="2786082"/>
                <a:gridCol w="2185974"/>
              </a:tblGrid>
              <a:tr h="5000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№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Живой объект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Созданный объект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Область применения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57213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42930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71523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57240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Рисунок 5" descr="C:\Users\Александра\Downloads\1271476189_96a713595c66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714356"/>
            <a:ext cx="2428891" cy="1143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Александра\Downloads\93293178_large_i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2143116"/>
            <a:ext cx="1831015" cy="1435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Александра\Downloads\letychaya_mush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52" y="3643314"/>
            <a:ext cx="1903228" cy="1403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Александра\Downloads\colani_biodesign16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48" y="5214950"/>
            <a:ext cx="1785950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85730"/>
          <a:ext cx="8401080" cy="62865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1462"/>
                <a:gridCol w="3000396"/>
                <a:gridCol w="2828952"/>
                <a:gridCol w="2100270"/>
              </a:tblGrid>
              <a:tr h="500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№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Живой объект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Созданный объект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Область применения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2876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428760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428760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00198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C:\Users\Александра\Downloads\N_fruit26_160_20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785794"/>
            <a:ext cx="138356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Александра\Downloads\1335442262_odyvan-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2214554"/>
            <a:ext cx="1643074" cy="1433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Александра\Downloads\letychaya_mush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3786190"/>
            <a:ext cx="1841648" cy="1347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Александра\Downloads\sn71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5072074"/>
            <a:ext cx="1285884" cy="1585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1" y="285728"/>
          <a:ext cx="8372475" cy="6266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9647"/>
                <a:gridCol w="2689095"/>
                <a:gridCol w="2907130"/>
                <a:gridCol w="2296603"/>
              </a:tblGrid>
              <a:tr h="5248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№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Живой объект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Созданный объект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Область применения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74597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58158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74502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34576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C:\Users\Александра\Downloads\Grib1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857232"/>
            <a:ext cx="150019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Александра\Downloads\4423683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5143512"/>
            <a:ext cx="135732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79" name="Picture 3" descr="C:\Users\Александра\Downloads\20060612-dscf7802-950x7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3714752"/>
            <a:ext cx="2000264" cy="1500198"/>
          </a:xfrm>
          <a:prstGeom prst="rect">
            <a:avLst/>
          </a:prstGeom>
          <a:noFill/>
        </p:spPr>
      </p:pic>
      <p:pic>
        <p:nvPicPr>
          <p:cNvPr id="9" name="Рисунок 8" descr="C:\Users\Александра\Downloads\originalnoe-svadebnoe-plate-iz-pavlinih-perev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43372" y="2071678"/>
            <a:ext cx="150019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Александра\Downloads\4812025_Puzzle-500_Delfiny_V-51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6323" name="Picture 3" descr="C:\Users\Александра\Documents\РАМКИ  И  ФОНЫ\fon_s_solove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00050"/>
            <a:ext cx="9144000" cy="725805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5720" y="3929066"/>
            <a:ext cx="850112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dirty="0" smtClean="0">
                <a:solidFill>
                  <a:srgbClr val="002060"/>
                </a:solidFill>
              </a:rPr>
              <a:t>    Лабораторно – практическая работа </a:t>
            </a:r>
          </a:p>
          <a:p>
            <a:pPr lvl="0"/>
            <a:r>
              <a:rPr lang="ru-RU" sz="3600" b="1" dirty="0" smtClean="0">
                <a:solidFill>
                  <a:srgbClr val="002060"/>
                </a:solidFill>
              </a:rPr>
              <a:t> «Разработка идей с использованием</a:t>
            </a:r>
          </a:p>
          <a:p>
            <a:pPr lvl="0"/>
            <a:r>
              <a:rPr lang="ru-RU" sz="3600" b="1" dirty="0" smtClean="0">
                <a:solidFill>
                  <a:srgbClr val="002060"/>
                </a:solidFill>
              </a:rPr>
              <a:t>                элементов бионики»</a:t>
            </a:r>
            <a:endParaRPr lang="ru-RU" sz="36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D:\Мои рисунки\Обои\smoothaqu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3472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D:\Мои рисунки\Обои\smoothaqu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52400"/>
            <a:ext cx="93472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D:\Мои рисунки\Обои\smoothaqu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52400"/>
            <a:ext cx="96520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Александра\Downloads\image007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15206" y="428604"/>
            <a:ext cx="2190750" cy="1876425"/>
          </a:xfrm>
          <a:prstGeom prst="rect">
            <a:avLst/>
          </a:prstGeom>
          <a:noFill/>
        </p:spPr>
      </p:pic>
      <p:pic>
        <p:nvPicPr>
          <p:cNvPr id="1027" name="Picture 3" descr="C:\Users\83C6~1\AppData\Local\Temp\Rar$DIa0.584\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0"/>
            <a:ext cx="5357850" cy="6715172"/>
          </a:xfrm>
          <a:prstGeom prst="rect">
            <a:avLst/>
          </a:prstGeom>
          <a:noFill/>
        </p:spPr>
      </p:pic>
      <p:pic>
        <p:nvPicPr>
          <p:cNvPr id="1028" name="Picture 4" descr="C:\Users\Александра\Pictures\51903901_dsc_011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72198" y="2571744"/>
            <a:ext cx="3395654" cy="4524364"/>
          </a:xfrm>
          <a:prstGeom prst="rect">
            <a:avLst/>
          </a:prstGeom>
          <a:noFill/>
        </p:spPr>
      </p:pic>
      <p:pic>
        <p:nvPicPr>
          <p:cNvPr id="1029" name="Picture 5" descr="C:\Users\Александра\Pictures\pict9943_0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00100" y="3500438"/>
            <a:ext cx="4953000" cy="3714750"/>
          </a:xfrm>
          <a:prstGeom prst="rect">
            <a:avLst/>
          </a:prstGeom>
          <a:noFill/>
        </p:spPr>
      </p:pic>
      <p:pic>
        <p:nvPicPr>
          <p:cNvPr id="12" name="ebf32f9a4284d2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285720" y="6000768"/>
            <a:ext cx="304800" cy="304800"/>
          </a:xfrm>
          <a:prstGeom prst="rect">
            <a:avLst/>
          </a:prstGeom>
        </p:spPr>
      </p:pic>
      <p:pic>
        <p:nvPicPr>
          <p:cNvPr id="3" name="Picture 2" descr="C:\Users\Александра\Downloads\99007030_large_130325010427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714876" y="0"/>
            <a:ext cx="2357455" cy="2428892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3444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ИНСТРУКЦИОННАЯ  КАРТА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1) РАССМОТРЕТЬ И ПРОАНАЛИЗИРОВАТЬ ОСНОВНЫЕ ХАРАКТЕРИСТИКИ ПРИРОДНОГО </a:t>
            </a:r>
          </a:p>
          <a:p>
            <a:pPr>
              <a:buNone/>
            </a:pPr>
            <a:r>
              <a:rPr lang="ru-RU" dirty="0" smtClean="0"/>
              <a:t>    ОБЪЕКТА;</a:t>
            </a:r>
          </a:p>
          <a:p>
            <a:pPr>
              <a:buNone/>
            </a:pPr>
            <a:r>
              <a:rPr lang="ru-RU" dirty="0" smtClean="0"/>
              <a:t>2) РАЗРАБОТАЙТЕ ЭСКИЗ НОВОГО ОБЪЕКТА;</a:t>
            </a:r>
          </a:p>
          <a:p>
            <a:pPr>
              <a:buNone/>
            </a:pPr>
            <a:r>
              <a:rPr lang="ru-RU" dirty="0" smtClean="0"/>
              <a:t>3) ВЫПОЛНИТЬ ОБОСНОВАНИЕ ВЫБОРА </a:t>
            </a:r>
          </a:p>
          <a:p>
            <a:pPr>
              <a:buNone/>
            </a:pPr>
            <a:r>
              <a:rPr lang="ru-RU" dirty="0" smtClean="0"/>
              <a:t>    НОВОГО ОБЪЕКТА ( МИНИ – ЗАЩИТА ТВОРЧЕСКОЙ РАБОТЫ)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7346" name="Picture 2" descr="C:\Users\Александра\Documents\РАМКИ  И  ФОНЫ\1329041237_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3" y="0"/>
            <a:ext cx="12858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?</a:t>
            </a:r>
            <a:endParaRPr lang="ru-RU" sz="9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80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1214422"/>
            <a:ext cx="8286808" cy="41919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3600" dirty="0" smtClean="0">
                <a:solidFill>
                  <a:srgbClr val="C00000"/>
                </a:solidFill>
                <a:latin typeface="Arial" charset="0"/>
              </a:rPr>
              <a:t>Все ли тайны природы раскрыты?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3600" dirty="0" smtClean="0">
                <a:solidFill>
                  <a:srgbClr val="002060"/>
                </a:solidFill>
                <a:latin typeface="Arial" charset="0"/>
              </a:rPr>
              <a:t>Какими естественными изобретениями оснащены животные и растения?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3600" dirty="0" smtClean="0">
                <a:solidFill>
                  <a:srgbClr val="FF0000"/>
                </a:solidFill>
                <a:latin typeface="Arial" charset="0"/>
              </a:rPr>
              <a:t>Смог ли человек воспользоваться ими при создании искусственных устройств?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D:\Мои рисунки\Обои\smoothaqu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47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00034" y="285728"/>
            <a:ext cx="864396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Перспективы бионики неограниченные</a:t>
            </a:r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</a:b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1714488"/>
            <a:ext cx="4143404" cy="4918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</a:rPr>
              <a:t>Оттого, насколько разумно и бережно мы будем сегодня пользоваться созданиями мастерской природы, зависит не только материальное благополучие людей на планете, но и развитие творческой мысли человека, развитие техники, искусства и всего прогресса на Земле.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</a:endParaRPr>
          </a:p>
        </p:txBody>
      </p:sp>
      <p:pic>
        <p:nvPicPr>
          <p:cNvPr id="7" name="Picture 23" descr="Без имени-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357686" y="1357298"/>
            <a:ext cx="4786314" cy="5143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1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60325" cmpd="thickThin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500166" y="5214950"/>
            <a:ext cx="73581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i="1" dirty="0" smtClean="0">
                <a:solidFill>
                  <a:srgbClr val="333399">
                    <a:lumMod val="50000"/>
                  </a:srgbClr>
                </a:solidFill>
              </a:rPr>
              <a:t>Будущее за природой!</a:t>
            </a:r>
            <a:endParaRPr lang="ru-RU" sz="5400" i="1" dirty="0">
              <a:solidFill>
                <a:srgbClr val="333399">
                  <a:lumMod val="5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dirty="0"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descr="D:\Мои рисунки\Обои\smoothaqua.jpg" id="4" name="Picture 4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4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00034" y="285728"/>
            <a:ext cx="835824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b="1" dirty="0" lang="ru-RU" smtClean="0" sz="3200">
              <a:ln w="1905"/>
              <a:gradFill>
                <a:gsLst>
                  <a:gs pos="0">
                    <a:srgbClr val="2D2D8A">
                      <a:shade val="20000"/>
                      <a:satMod val="200000"/>
                    </a:srgbClr>
                  </a:gs>
                  <a:gs pos="78000">
                    <a:srgbClr val="2D2D8A">
                      <a:tint val="90000"/>
                      <a:shade val="89000"/>
                      <a:satMod val="220000"/>
                    </a:srgbClr>
                  </a:gs>
                  <a:gs pos="100000">
                    <a:srgbClr val="2D2D8A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r="5400000" dist="43180">
                  <a:srgbClr val="000000">
                    <a:alpha val="65000"/>
                  </a:srgbClr>
                </a:innerShdw>
              </a:effectLst>
              <a:latin charset="0" pitchFamily="18" typeface="Times New Roman"/>
              <a:cs charset="0" pitchFamily="18" typeface="Times New Roman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b="1" dirty="0" lang="ru-RU" smtClean="0" sz="3200">
                <a:ln w="1905"/>
                <a:gradFill>
                  <a:gsLst>
                    <a:gs pos="0">
                      <a:srgbClr val="2D2D8A">
                        <a:shade val="20000"/>
                        <a:satMod val="200000"/>
                      </a:srgbClr>
                    </a:gs>
                    <a:gs pos="78000">
                      <a:srgbClr val="2D2D8A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2D2D8A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r="5400000" dist="43180">
                    <a:srgbClr val="000000">
                      <a:alpha val="65000"/>
                    </a:srgbClr>
                  </a:innerShdw>
                </a:effectLst>
                <a:latin charset="0" pitchFamily="18" typeface="Times New Roman"/>
                <a:cs charset="0" pitchFamily="18" typeface="Times New Roman"/>
              </a:rPr>
              <a:t>“</a:t>
            </a:r>
            <a:r>
              <a:rPr b="1" dirty="0" err="1" lang="ru-RU" smtClean="0" sz="3200">
                <a:ln w="1905"/>
                <a:gradFill>
                  <a:gsLst>
                    <a:gs pos="0">
                      <a:srgbClr val="2D2D8A">
                        <a:shade val="20000"/>
                        <a:satMod val="200000"/>
                      </a:srgbClr>
                    </a:gs>
                    <a:gs pos="78000">
                      <a:srgbClr val="2D2D8A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2D2D8A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r="5400000" dist="43180">
                    <a:srgbClr val="000000">
                      <a:alpha val="65000"/>
                    </a:srgbClr>
                  </a:innerShdw>
                </a:effectLst>
                <a:latin charset="0" pitchFamily="18" typeface="Times New Roman"/>
                <a:cs charset="0" pitchFamily="18" typeface="Times New Roman"/>
              </a:rPr>
              <a:t>БИОлогия</a:t>
            </a:r>
            <a:r>
              <a:rPr b="1" dirty="0" lang="ru-RU" smtClean="0" sz="3200">
                <a:ln w="1905"/>
                <a:gradFill>
                  <a:gsLst>
                    <a:gs pos="0">
                      <a:srgbClr val="2D2D8A">
                        <a:shade val="20000"/>
                        <a:satMod val="200000"/>
                      </a:srgbClr>
                    </a:gs>
                    <a:gs pos="78000">
                      <a:srgbClr val="2D2D8A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2D2D8A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r="5400000" dist="43180">
                    <a:srgbClr val="000000">
                      <a:alpha val="65000"/>
                    </a:srgbClr>
                  </a:innerShdw>
                </a:effectLst>
                <a:latin charset="0" pitchFamily="18" typeface="Times New Roman"/>
                <a:cs charset="0" pitchFamily="18" typeface="Times New Roman"/>
              </a:rPr>
              <a:t>” </a:t>
            </a:r>
            <a:r>
              <a:rPr b="1" dirty="0" lang="ru-RU" smtClean="0" sz="3200">
                <a:solidFill>
                  <a:srgbClr val="333399">
                    <a:lumMod val="50000"/>
                  </a:srgbClr>
                </a:solidFill>
                <a:latin charset="0" pitchFamily="18" typeface="Times New Roman"/>
                <a:cs charset="0" pitchFamily="18" typeface="Times New Roman"/>
              </a:rPr>
              <a:t>и </a:t>
            </a:r>
            <a:r>
              <a:rPr b="1" dirty="0" lang="ru-RU" smtClean="0" sz="3200">
                <a:ln w="1905"/>
                <a:gradFill>
                  <a:gsLst>
                    <a:gs pos="0">
                      <a:srgbClr val="2D2D8A">
                        <a:shade val="20000"/>
                        <a:satMod val="200000"/>
                      </a:srgbClr>
                    </a:gs>
                    <a:gs pos="78000">
                      <a:srgbClr val="2D2D8A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2D2D8A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r="5400000" dist="43180">
                    <a:srgbClr val="000000">
                      <a:alpha val="65000"/>
                    </a:srgbClr>
                  </a:innerShdw>
                </a:effectLst>
                <a:latin charset="0" pitchFamily="18" typeface="Times New Roman"/>
                <a:cs charset="0" pitchFamily="18" typeface="Times New Roman"/>
              </a:rPr>
              <a:t>“</a:t>
            </a:r>
            <a:r>
              <a:rPr b="1" dirty="0" err="1" lang="ru-RU" smtClean="0" sz="3200">
                <a:ln w="1905"/>
                <a:gradFill>
                  <a:gsLst>
                    <a:gs pos="0">
                      <a:srgbClr val="2D2D8A">
                        <a:shade val="20000"/>
                        <a:satMod val="200000"/>
                      </a:srgbClr>
                    </a:gs>
                    <a:gs pos="78000">
                      <a:srgbClr val="2D2D8A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2D2D8A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r="5400000" dist="43180">
                    <a:srgbClr val="000000">
                      <a:alpha val="65000"/>
                    </a:srgbClr>
                  </a:innerShdw>
                </a:effectLst>
                <a:latin charset="0" pitchFamily="18" typeface="Times New Roman"/>
                <a:cs charset="0" pitchFamily="18" typeface="Times New Roman"/>
              </a:rPr>
              <a:t>техНИКА</a:t>
            </a:r>
            <a:r>
              <a:rPr b="1" dirty="0" lang="ru-RU" smtClean="0" sz="3200">
                <a:ln w="1905"/>
                <a:gradFill>
                  <a:gsLst>
                    <a:gs pos="0">
                      <a:srgbClr val="2D2D8A">
                        <a:shade val="20000"/>
                        <a:satMod val="200000"/>
                      </a:srgbClr>
                    </a:gs>
                    <a:gs pos="78000">
                      <a:srgbClr val="2D2D8A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2D2D8A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r="5400000" dist="43180">
                    <a:srgbClr val="000000">
                      <a:alpha val="65000"/>
                    </a:srgbClr>
                  </a:innerShdw>
                </a:effectLst>
                <a:latin charset="0" pitchFamily="18" typeface="Times New Roman"/>
                <a:cs charset="0" pitchFamily="18" typeface="Times New Roman"/>
              </a:rPr>
              <a:t>” </a:t>
            </a:r>
            <a:r>
              <a:rPr b="1" dirty="0" lang="ru-RU" smtClean="0" sz="3200">
                <a:ln w="1905"/>
                <a:solidFill>
                  <a:srgbClr val="333399">
                    <a:lumMod val="50000"/>
                  </a:srgbClr>
                </a:solidFill>
                <a:effectLst>
                  <a:innerShdw blurRad="69850" dir="5400000" dist="43180">
                    <a:srgbClr val="000000">
                      <a:alpha val="65000"/>
                    </a:srgbClr>
                  </a:innerShdw>
                </a:effectLst>
                <a:latin charset="0" pitchFamily="18" typeface="Times New Roman"/>
                <a:cs charset="0" pitchFamily="18" typeface="Times New Roman"/>
              </a:rPr>
              <a:t>- </a:t>
            </a:r>
            <a:r>
              <a:rPr b="1" dirty="0" i="1" lang="ru-RU" smtClean="0" sz="3200">
                <a:solidFill>
                  <a:srgbClr val="333399">
                    <a:lumMod val="50000"/>
                  </a:srgbClr>
                </a:solidFill>
                <a:latin charset="0" pitchFamily="18" typeface="Times New Roman"/>
                <a:cs charset="0" pitchFamily="18" typeface="Times New Roman"/>
              </a:rPr>
              <a:t>прикладная  наука  о  применении  в технике </a:t>
            </a:r>
            <a:r>
              <a:rPr b="1" dirty="0" i="1" lang="ru-RU" smtClean="0" sz="320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знаний о конструкции, принципе и технологическом процессе живого организма. </a:t>
            </a:r>
            <a:endParaRPr dirty="0" lang="ru-RU" smtClean="0" sz="3200">
              <a:solidFill>
                <a:srgbClr val="002060"/>
              </a:solidFill>
              <a:latin charset="0" pitchFamily="18" typeface="Times New Roman"/>
              <a:cs charset="0" pitchFamily="18" typeface="Times New Roman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b="1" dirty="0" i="1" lang="ru-RU" smtClean="0" sz="3200">
              <a:solidFill>
                <a:srgbClr val="333399">
                  <a:lumMod val="50000"/>
                </a:srgbClr>
              </a:solidFill>
              <a:latin charset="0" pitchFamily="18" typeface="Times New Roman"/>
              <a:cs charset="0" pitchFamily="18" typeface="Times New Roman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b="1" dirty="0" lang="ru-RU" sz="3200">
              <a:solidFill>
                <a:srgbClr val="333399">
                  <a:lumMod val="50000"/>
                </a:srgbClr>
              </a:solidFill>
              <a:latin charset="0" pitchFamily="18" typeface="Times New Roman"/>
              <a:cs charset="0" pitchFamily="18" typeface="Times New Roman"/>
            </a:endParaRPr>
          </a:p>
        </p:txBody>
      </p:sp>
      <p:grpSp>
        <p:nvGrpSpPr>
          <p:cNvPr id="6" name="Группа 5"/>
          <p:cNvGrpSpPr/>
          <p:nvPr/>
        </p:nvGrpSpPr>
        <p:grpSpPr>
          <a:xfrm rot="17982995">
            <a:off x="105088" y="4126960"/>
            <a:ext cx="2936201" cy="1946916"/>
            <a:chOff x="3545294" y="1198827"/>
            <a:chExt cx="5598706" cy="3801809"/>
          </a:xfrm>
        </p:grpSpPr>
        <p:pic>
          <p:nvPicPr>
            <p:cNvPr descr="E:\Картинки\Мои рисунки\f_47ac5e15a7595.jpg" id="7" name="Picture 5"/>
            <p:cNvPicPr>
              <a:picLocks noChangeArrowheads="1" noChangeAspect="1"/>
            </p:cNvPicPr>
            <p:nvPr/>
          </p:nvPicPr>
          <p:blipFill>
            <a:blip cstate="print" r:embed="rId3"/>
            <a:srcRect r="1"/>
            <a:stretch>
              <a:fillRect/>
            </a:stretch>
          </p:blipFill>
          <p:spPr bwMode="auto">
            <a:xfrm rot="5400000">
              <a:off x="4472768" y="329404"/>
              <a:ext cx="3786214" cy="5556250"/>
            </a:xfrm>
            <a:prstGeom prst="rect">
              <a:avLst/>
            </a:prstGeom>
            <a:ln w="15875">
              <a:solidFill>
                <a:schemeClr val="accent1">
                  <a:lumMod val="50000"/>
                </a:schemeClr>
              </a:solidFill>
            </a:ln>
            <a:effectLst>
              <a:outerShdw algn="tl" blurRad="292100" dir="2700000" dist="139700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8" name="TextBox 7"/>
            <p:cNvSpPr txBox="1"/>
            <p:nvPr/>
          </p:nvSpPr>
          <p:spPr>
            <a:xfrm>
              <a:off x="4357686" y="1428736"/>
              <a:ext cx="2877230" cy="1631216"/>
            </a:xfrm>
            <a:prstGeom prst="rect">
              <a:avLst/>
            </a:prstGeom>
            <a:noFill/>
            <a:ln w="15875">
              <a:solidFill>
                <a:schemeClr val="accent1">
                  <a:lumMod val="50000"/>
                </a:schemeClr>
              </a:solidFill>
            </a:ln>
          </p:spPr>
          <p:txBody>
            <a:bodyPr rtlCol="0"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dirty="0" lang="ru-RU" smtClean="0" sz="5400">
                  <a:ln cmpd="sng" w="18415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algn="tl" blurRad="63500" dir="3600000" rotWithShape="0">
                      <a:srgbClr val="000000">
                        <a:alpha val="70000"/>
                      </a:srgbClr>
                    </a:outerShdw>
                  </a:effectLst>
                  <a:latin charset="0" pitchFamily="18" typeface="Times New Roman"/>
                  <a:cs charset="0" pitchFamily="18" typeface="Times New Roman"/>
                </a:rPr>
                <a:t>БИО</a:t>
              </a:r>
              <a:endParaRPr dirty="0" lang="ru-RU" sz="5400">
                <a:ln cmpd="sng" w="18415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algn="tl" blurRad="63500" dir="3600000" rotWithShape="0">
                    <a:srgbClr val="000000">
                      <a:alpha val="70000"/>
                    </a:srgbClr>
                  </a:outerShdw>
                </a:effectLst>
                <a:latin charset="0" pitchFamily="18" typeface="Times New Roman"/>
                <a:cs charset="0" pitchFamily="18" typeface="Times New Roman"/>
              </a:endParaRPr>
            </a:p>
          </p:txBody>
        </p:sp>
        <p:pic>
          <p:nvPicPr>
            <p:cNvPr descr="E:\Картинки\Мои рисунки\f_47ac5e15a7595.jpg" id="9" name="Picture 5"/>
            <p:cNvPicPr>
              <a:picLocks noChangeArrowheads="1" noChangeAspect="1"/>
            </p:cNvPicPr>
            <p:nvPr/>
          </p:nvPicPr>
          <p:blipFill>
            <a:blip cstate="print" r:embed="rId3"/>
            <a:srcRect r="1"/>
            <a:stretch>
              <a:fillRect/>
            </a:stretch>
          </p:blipFill>
          <p:spPr bwMode="auto">
            <a:xfrm rot="5400000">
              <a:off x="4430312" y="313809"/>
              <a:ext cx="3786214" cy="5556250"/>
            </a:xfrm>
            <a:prstGeom prst="rect">
              <a:avLst/>
            </a:prstGeom>
            <a:ln w="15875">
              <a:solidFill>
                <a:schemeClr val="accent1">
                  <a:lumMod val="50000"/>
                </a:schemeClr>
              </a:solidFill>
            </a:ln>
            <a:effectLst>
              <a:outerShdw algn="tl" blurRad="292100" dir="2700000" dist="139700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descr="D:\Documents and Settings\Администратор\Рабочий стол\БИОНИКА\891621.jpg" id="10" name="Picture 3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3643306" y="3429000"/>
            <a:ext cx="2428892" cy="321471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pic>
        <p:nvPicPr>
          <p:cNvPr descr="D:\Documents and Settings\Администратор\Рабочий стол\БИОНИКА\0471079359.jpg" id="11" name="Picture 2"/>
          <p:cNvPicPr>
            <a:picLocks noChangeArrowheads="1" noChangeAspect="1"/>
          </p:cNvPicPr>
          <p:nvPr/>
        </p:nvPicPr>
        <p:blipFill>
          <a:blip cstate="print" r:embed="rId5"/>
          <a:srcRect/>
          <a:stretch>
            <a:fillRect/>
          </a:stretch>
        </p:blipFill>
        <p:spPr bwMode="auto">
          <a:xfrm rot="20586587">
            <a:off x="6751000" y="3392570"/>
            <a:ext cx="1962315" cy="3233021"/>
          </a:xfrm>
          <a:prstGeom prst="rect">
            <a:avLst/>
          </a:prstGeom>
          <a:ln w="6350">
            <a:solidFill>
              <a:srgbClr val="0099FF"/>
            </a:solidFill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1000100" y="285728"/>
            <a:ext cx="7429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i="1" lang="ru-RU" smtClean="0" sz="3600">
                <a:solidFill>
                  <a:srgbClr val="FF0000"/>
                </a:solidFill>
                <a:latin charset="0" pitchFamily="18" typeface="Times New Roman"/>
                <a:cs charset="0" pitchFamily="18" typeface="Times New Roman"/>
              </a:rPr>
              <a:t>Что изучает наука БИОНИКА ?</a:t>
            </a:r>
            <a:endParaRPr b="1" dirty="0" i="1" lang="ru-RU" sz="36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7" presetSubtype="0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dur="80" id="7"/>
                                        <p:tgtEl>
                                          <p:spTgt spid="1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dur="80" id="8"/>
                                        <p:tgtEl>
                                          <p:spTgt spid="1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80" id="9"/>
                                        <p:tgtEl>
                                          <p:spTgt spid="1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0">
                      <p:stCondLst>
                        <p:cond delay="indefinite"/>
                      </p:stCondLst>
                      <p:childTnLst>
                        <p:par>
                          <p:cTn fill="hold" id="11">
                            <p:stCondLst>
                              <p:cond delay="0"/>
                            </p:stCondLst>
                            <p:childTnLst>
                              <p:par>
                                <p:cTn fill="hold" id="12" nodeType="clickEffect" presetClass="entr" presetID="7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0" fill="hold" id="14"/>
                                        <p:tgtEl>
                                          <p:spTgt spid="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0" fill="hold" id="15"/>
                                        <p:tgtEl>
                                          <p:spTgt spid="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6">
                      <p:stCondLst>
                        <p:cond delay="indefinite"/>
                      </p:stCondLst>
                      <p:childTnLst>
                        <p:par>
                          <p:cTn fill="hold" id="17">
                            <p:stCondLst>
                              <p:cond delay="0"/>
                            </p:stCondLst>
                            <p:childTnLst>
                              <p:par>
                                <p:cTn fill="hold" id="18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2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21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2">
                      <p:stCondLst>
                        <p:cond delay="indefinite"/>
                      </p:stCondLst>
                      <p:childTnLst>
                        <p:par>
                          <p:cTn fill="hold" id="23">
                            <p:stCondLst>
                              <p:cond delay="0"/>
                            </p:stCondLst>
                            <p:childTnLst>
                              <p:par>
                                <p:cTn fill="hold" id="24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26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27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8">
                      <p:stCondLst>
                        <p:cond delay="indefinite"/>
                      </p:stCondLst>
                      <p:childTnLst>
                        <p:par>
                          <p:cTn fill="hold" id="29">
                            <p:stCondLst>
                              <p:cond delay="0"/>
                            </p:stCondLst>
                            <p:childTnLst>
                              <p:par>
                                <p:cTn fill="hold" id="30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32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33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D:\Мои рисунки\Обои\smoothaqu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2400"/>
            <a:ext cx="93472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D:\Мои рисунки\Обои\smoothaqu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499600" cy="722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57158" y="1"/>
            <a:ext cx="8786842" cy="2283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3050" indent="-273050" algn="just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Прародителем бионики считается                  Леонардо да Винчи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273050" indent="-273050" algn="just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Его чертежи и схемы летательных аппаратов были основаны на строении крыла птицы.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Картинка 24 из 41526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2786058"/>
            <a:ext cx="24193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Картинка 22 из 41526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00496" y="2786058"/>
            <a:ext cx="5143504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609600" y="1752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/>
            </a:r>
            <a:br>
              <a:rPr kumimoji="0" lang="ru-RU" sz="32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</a:b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762000" y="19050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/>
            </a:r>
            <a:br>
              <a:rPr kumimoji="0" lang="ru-RU" sz="32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</a:b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6903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333399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D:\Мои рисунки\Обои\smoothaqu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472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D:\Documents and Settings\Администратор\Рабочий стол\БИОНИКА\otto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2143116"/>
            <a:ext cx="2822328" cy="1428760"/>
          </a:xfrm>
          <a:prstGeom prst="rect">
            <a:avLst/>
          </a:prstGeom>
          <a:ln w="60325" cmpd="thickThin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2"/>
          <p:cNvSpPr txBox="1">
            <a:spLocks noChangeArrowheads="1"/>
          </p:cNvSpPr>
          <p:nvPr/>
        </p:nvSpPr>
        <p:spPr bwMode="auto">
          <a:xfrm>
            <a:off x="1428728" y="0"/>
            <a:ext cx="6143668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1960 г. в </a:t>
            </a: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Дайтоне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(США) первый симпозиум по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БИОНИКе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официально закрепил рождение новой науки…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12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7E9B7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>
          <a:xfrm>
            <a:off x="5857884" y="2714620"/>
            <a:ext cx="2746384" cy="39217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3"/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rgbClr val="F7E9B7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428860" y="4929198"/>
            <a:ext cx="2298706" cy="1724029"/>
          </a:xfrm>
          <a:prstGeom prst="rect">
            <a:avLst/>
          </a:prstGeom>
          <a:ln>
            <a:solidFill>
              <a:srgbClr val="FFFF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7500958" y="6286520"/>
            <a:ext cx="15233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2060"/>
                </a:solidFill>
              </a:rPr>
              <a:t>орнитоптер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3" name="Picture 2" descr="D:\Documents and Settings\Администратор\Рабочий стол\БИОНИКА\Рисунок111 копия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00364" y="2000240"/>
            <a:ext cx="3696864" cy="38920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3" descr="D:\Documents and Settings\Администратор\Рабочий стол\БИОНИКА\Рисунок112 копия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1071538" y="3286124"/>
            <a:ext cx="2336278" cy="22859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D:\Мои рисунки\Обои\smoothaqu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47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85918" y="428604"/>
            <a:ext cx="635798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Эмблема   бионики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Picture 2" descr="[bionics_1.jpg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1643050"/>
            <a:ext cx="5429288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rgbClr val="000000"/>
                </a:solidFill>
                <a:latin typeface="Comic Sans MS" pitchFamily="66" charset="0"/>
              </a:rPr>
              <a:t/>
            </a:r>
            <a:br>
              <a:rPr lang="ru-RU" i="1" dirty="0" smtClean="0">
                <a:solidFill>
                  <a:srgbClr val="000000"/>
                </a:solidFill>
                <a:latin typeface="Comic Sans MS" pitchFamily="66" charset="0"/>
              </a:rPr>
            </a:br>
            <a:endParaRPr lang="ru-RU" dirty="0"/>
          </a:p>
        </p:txBody>
      </p:sp>
      <p:pic>
        <p:nvPicPr>
          <p:cNvPr id="4" name="Picture 4" descr="D:\Мои рисунки\Обои\smoothaqu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472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Documents and Settings\User\Рабочий стол\физика\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3" y="0"/>
            <a:ext cx="85725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42910" y="2571744"/>
            <a:ext cx="85010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Бионика тесно связана с биологией, 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физикой, химией, кибернетикой, инженерными науками – 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электроникой,               навигацией, связью, морским делом 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D:\Мои рисунки\Обои\smoothaqu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472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71440" y="0"/>
            <a:ext cx="8572560" cy="7909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ru-RU" sz="3600" b="1" i="1" dirty="0" smtClean="0">
              <a:solidFill>
                <a:srgbClr val="C00000"/>
              </a:solidFill>
            </a:endParaRPr>
          </a:p>
          <a:p>
            <a:pPr lvl="0"/>
            <a:r>
              <a:rPr lang="ru-RU" sz="3600" b="1" i="1" dirty="0" smtClean="0">
                <a:solidFill>
                  <a:srgbClr val="C00000"/>
                </a:solidFill>
              </a:rPr>
              <a:t>ОБЛАСТЬ ПРИМЕНЕНИЯ  БИОФОРМ </a:t>
            </a:r>
          </a:p>
          <a:p>
            <a:pPr lvl="0"/>
            <a:r>
              <a:rPr lang="ru-RU" sz="3600" b="1" i="1" dirty="0" smtClean="0">
                <a:solidFill>
                  <a:srgbClr val="C00000"/>
                </a:solidFill>
              </a:rPr>
              <a:t>В ПРОЕКТИРОВАНИИ И ДИЗАЙНЕ </a:t>
            </a:r>
            <a:r>
              <a:rPr lang="ru-RU" sz="4000" b="1" i="1" dirty="0" smtClean="0">
                <a:solidFill>
                  <a:srgbClr val="C00000"/>
                </a:solidFill>
              </a:rPr>
              <a:t>:</a:t>
            </a:r>
          </a:p>
          <a:p>
            <a:pPr lvl="0"/>
            <a:endParaRPr lang="ru-RU" sz="4000" b="1" i="1" dirty="0" smtClean="0">
              <a:solidFill>
                <a:srgbClr val="C00000"/>
              </a:solidFill>
            </a:endParaRPr>
          </a:p>
          <a:p>
            <a:pPr lvl="0">
              <a:buFontTx/>
              <a:buChar char="-"/>
            </a:pPr>
            <a:r>
              <a:rPr lang="ru-RU" sz="3600" b="1" i="1" dirty="0" smtClean="0">
                <a:solidFill>
                  <a:schemeClr val="accent1"/>
                </a:solidFill>
              </a:rPr>
              <a:t> МАШИНОСТРОЕНИЕ;</a:t>
            </a:r>
            <a:endParaRPr lang="ru-RU" sz="3600" b="1" i="1" dirty="0" smtClean="0">
              <a:solidFill>
                <a:schemeClr val="tx2"/>
              </a:solidFill>
            </a:endParaRPr>
          </a:p>
          <a:p>
            <a:pPr lvl="0">
              <a:buFontTx/>
              <a:buChar char="-"/>
            </a:pPr>
            <a:r>
              <a:rPr lang="ru-RU" sz="3600" b="1" i="1" dirty="0" smtClean="0">
                <a:solidFill>
                  <a:srgbClr val="7030A0"/>
                </a:solidFill>
              </a:rPr>
              <a:t> АВИАЦИЯ;</a:t>
            </a:r>
            <a:endParaRPr lang="ru-RU" sz="3600" b="1" i="1" dirty="0" smtClean="0">
              <a:solidFill>
                <a:schemeClr val="tx2"/>
              </a:solidFill>
            </a:endParaRPr>
          </a:p>
          <a:p>
            <a:pPr lvl="0">
              <a:buFontTx/>
              <a:buChar char="-"/>
            </a:pPr>
            <a:r>
              <a:rPr lang="ru-RU" sz="3600" b="1" i="1" dirty="0" smtClean="0">
                <a:solidFill>
                  <a:srgbClr val="FF0000"/>
                </a:solidFill>
              </a:rPr>
              <a:t> АРХИТЕКТУРА;</a:t>
            </a:r>
            <a:endParaRPr lang="ru-RU" sz="3600" b="1" i="1" dirty="0" smtClean="0">
              <a:solidFill>
                <a:schemeClr val="tx2"/>
              </a:solidFill>
            </a:endParaRPr>
          </a:p>
          <a:p>
            <a:pPr lvl="0">
              <a:buFontTx/>
              <a:buChar char="-"/>
            </a:pPr>
            <a:r>
              <a:rPr lang="ru-RU" sz="3600" b="1" i="1" dirty="0" smtClean="0">
                <a:solidFill>
                  <a:srgbClr val="FFFF00"/>
                </a:solidFill>
              </a:rPr>
              <a:t> В БЫТУ;</a:t>
            </a:r>
            <a:endParaRPr lang="ru-RU" sz="3600" b="1" i="1" dirty="0" smtClean="0">
              <a:solidFill>
                <a:schemeClr val="tx2"/>
              </a:solidFill>
            </a:endParaRPr>
          </a:p>
          <a:p>
            <a:pPr lvl="0">
              <a:buFontTx/>
              <a:buChar char="-"/>
            </a:pPr>
            <a:r>
              <a:rPr lang="ru-RU" sz="3600" b="1" i="1" dirty="0" smtClean="0">
                <a:solidFill>
                  <a:srgbClr val="002060"/>
                </a:solidFill>
              </a:rPr>
              <a:t>ОДЕЖДА</a:t>
            </a:r>
          </a:p>
          <a:p>
            <a:pPr lvl="0">
              <a:buFontTx/>
              <a:buChar char="-"/>
            </a:pPr>
            <a:endParaRPr lang="ru-RU" sz="3600" b="1" i="1" dirty="0" smtClean="0">
              <a:solidFill>
                <a:schemeClr val="tx2"/>
              </a:solidFill>
            </a:endParaRPr>
          </a:p>
          <a:p>
            <a:pPr lvl="0"/>
            <a:r>
              <a:rPr lang="ru-RU" sz="2800" b="1" i="1" dirty="0" smtClean="0">
                <a:solidFill>
                  <a:schemeClr val="tx2"/>
                </a:solidFill>
              </a:rPr>
              <a:t> </a:t>
            </a:r>
          </a:p>
          <a:p>
            <a:pPr lvl="0"/>
            <a:endParaRPr lang="ru-RU" sz="2800" b="1" i="1" dirty="0" smtClean="0"/>
          </a:p>
          <a:p>
            <a:pPr lvl="0"/>
            <a:endParaRPr lang="ru-RU" sz="2800" b="1" i="1" dirty="0" smtClean="0"/>
          </a:p>
          <a:p>
            <a:pPr lvl="0"/>
            <a:endParaRPr lang="ru-RU" sz="2800" b="1" i="1" dirty="0" smtClean="0"/>
          </a:p>
          <a:p>
            <a:pPr lvl="0"/>
            <a:endParaRPr lang="ru-RU" sz="2800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D3D5DB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D3D5DB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2912</TotalTime>
  <Words>495</Words>
  <Application>Microsoft Office PowerPoint</Application>
  <PresentationFormat>Экран (4:3)</PresentationFormat>
  <Paragraphs>153</Paragraphs>
  <Slides>39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ИНСТРУКЦИОННАЯ  КАРТА </vt:lpstr>
      <vt:lpstr>Слайд 37</vt:lpstr>
      <vt:lpstr>Слайд 38</vt:lpstr>
      <vt:lpstr>Слайд 39</vt:lpstr>
    </vt:vector>
  </TitlesOfParts>
  <Company>UralSOFT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Александра</dc:creator>
  <cp:lastModifiedBy>Александра</cp:lastModifiedBy>
  <cp:revision>266</cp:revision>
  <dcterms:created xsi:type="dcterms:W3CDTF">2015-01-22T14:46:56Z</dcterms:created>
  <dcterms:modified xsi:type="dcterms:W3CDTF">2015-02-04T13:02:12Z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2042612</vt:lpwstr>
  </property>
  <property fmtid="{D5CDD505-2E9C-101B-9397-08002B2CF9AE}" name="NXPowerLiteVersion" pid="3">
    <vt:lpwstr>D4.1.4</vt:lpwstr>
  </property>
</Properties>
</file>