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04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46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920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45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7043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325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5895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837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086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468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350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A0EA4-E27D-48C9-B4E4-C18A037FE462}" type="datetimeFigureOut">
              <a:rPr lang="ru-RU" smtClean="0"/>
              <a:t>12.11.2013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A3C57-2F02-4697-97C4-4AEFD1615C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36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08" y="188640"/>
            <a:ext cx="5048564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652120" y="1628800"/>
            <a:ext cx="3034680" cy="44973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И долго буду тем любезен я народу, Что чувства добрые я лирой пробуждал,</a:t>
            </a:r>
            <a:br>
              <a:rPr lang="ru-RU" sz="2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ru-RU" sz="2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Что в мой жестокий век восславил я свободу</a:t>
            </a:r>
          </a:p>
          <a:p>
            <a:pPr marL="0" indent="0" algn="ctr">
              <a:buNone/>
            </a:pPr>
            <a:r>
              <a:rPr lang="ru-RU" sz="2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И милость к падшим призывал.</a:t>
            </a:r>
          </a:p>
          <a:p>
            <a:pPr marL="0" indent="0">
              <a:buNone/>
            </a:pPr>
            <a:r>
              <a:rPr lang="ru-RU" sz="2600" i="1" dirty="0" smtClean="0"/>
              <a:t>                </a:t>
            </a:r>
            <a:endParaRPr lang="ru-RU" sz="2600" i="1" dirty="0" smtClean="0"/>
          </a:p>
          <a:p>
            <a:pPr marL="0" indent="0">
              <a:buNone/>
            </a:pPr>
            <a:r>
              <a:rPr lang="ru-RU" sz="2600" i="1" dirty="0"/>
              <a:t> </a:t>
            </a:r>
            <a:r>
              <a:rPr lang="ru-RU" sz="2600" i="1" dirty="0" smtClean="0"/>
              <a:t>               </a:t>
            </a:r>
            <a:r>
              <a:rPr lang="ru-RU" sz="2600" i="1" dirty="0" smtClean="0"/>
              <a:t> </a:t>
            </a:r>
            <a:r>
              <a:rPr lang="ru-RU" sz="2600" i="1" dirty="0" smtClean="0"/>
              <a:t>А. С. Пушкин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4119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47" y="188640"/>
            <a:ext cx="4971009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364088" y="1772816"/>
            <a:ext cx="3528392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 smtClean="0"/>
              <a:t>Увижу ль, о друзья! народ неугнетенный</a:t>
            </a:r>
          </a:p>
          <a:p>
            <a:pPr marL="0" indent="0" algn="ctr">
              <a:buNone/>
            </a:pPr>
            <a:r>
              <a:rPr lang="ru-RU" sz="2400" i="1" dirty="0" smtClean="0"/>
              <a:t>И Рабство, падшее по манию царя,</a:t>
            </a:r>
          </a:p>
          <a:p>
            <a:pPr marL="0" indent="0" algn="ctr">
              <a:buNone/>
            </a:pPr>
            <a:r>
              <a:rPr lang="ru-RU" sz="2400" i="1" dirty="0" smtClean="0"/>
              <a:t>И над отечеством Свободы просвещенной</a:t>
            </a:r>
          </a:p>
          <a:p>
            <a:pPr marL="0" indent="0" algn="ctr">
              <a:buNone/>
            </a:pPr>
            <a:r>
              <a:rPr lang="ru-RU" sz="2400" i="1" dirty="0" smtClean="0"/>
              <a:t>Взойдет ли наконец прекрасная Заря?</a:t>
            </a:r>
          </a:p>
          <a:p>
            <a:pPr marL="0" indent="0">
              <a:buNone/>
            </a:pPr>
            <a:r>
              <a:rPr lang="ru-RU" sz="2400" dirty="0" smtClean="0"/>
              <a:t>                     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</a:t>
            </a:r>
            <a:r>
              <a:rPr lang="ru-RU" sz="2400" i="1" dirty="0" smtClean="0"/>
              <a:t>А.С. Пушкин</a:t>
            </a:r>
          </a:p>
        </p:txBody>
      </p:sp>
    </p:spTree>
    <p:extLst>
      <p:ext uri="{BB962C8B-B14F-4D97-AF65-F5344CB8AC3E}">
        <p14:creationId xmlns:p14="http://schemas.microsoft.com/office/powerpoint/2010/main" val="542859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ru-RU" sz="4000" dirty="0"/>
              <a:t> </a:t>
            </a:r>
            <a:r>
              <a:rPr lang="ru-RU" sz="4000" dirty="0" smtClean="0"/>
              <a:t> </a:t>
            </a:r>
            <a:r>
              <a:rPr lang="ru-RU" sz="4000" i="1" u="sng" dirty="0" smtClean="0"/>
              <a:t>Эпиграф</a:t>
            </a:r>
            <a:endParaRPr lang="ru-RU" sz="4000" i="1" u="sng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7787208" cy="4857403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i="1" dirty="0" smtClean="0"/>
              <a:t>    Манит веков таинственная даль,</a:t>
            </a:r>
          </a:p>
          <a:p>
            <a:pPr marL="0" indent="0">
              <a:buNone/>
            </a:pPr>
            <a:r>
              <a:rPr lang="ru-RU" sz="3000" i="1" dirty="0"/>
              <a:t> </a:t>
            </a:r>
            <a:r>
              <a:rPr lang="ru-RU" sz="3000" i="1" dirty="0" smtClean="0"/>
              <a:t>   Загадочна и непонятна пусть:</a:t>
            </a:r>
          </a:p>
          <a:p>
            <a:pPr marL="0" indent="0">
              <a:buNone/>
            </a:pPr>
            <a:r>
              <a:rPr lang="ru-RU" sz="3000" i="1" dirty="0"/>
              <a:t> </a:t>
            </a:r>
            <a:r>
              <a:rPr lang="ru-RU" sz="3000" i="1" dirty="0" smtClean="0"/>
              <a:t>   Боль Достоевского, Некрасова печаль</a:t>
            </a:r>
          </a:p>
          <a:p>
            <a:pPr marL="0" indent="0">
              <a:buNone/>
            </a:pPr>
            <a:r>
              <a:rPr lang="ru-RU" sz="3000" i="1" dirty="0"/>
              <a:t> </a:t>
            </a:r>
            <a:r>
              <a:rPr lang="ru-RU" sz="3000" i="1" dirty="0" smtClean="0"/>
              <a:t>   И Пушкина пленительная грусть.</a:t>
            </a:r>
          </a:p>
          <a:p>
            <a:pPr marL="0" indent="0">
              <a:buNone/>
            </a:pPr>
            <a:r>
              <a:rPr lang="ru-RU" sz="3000" i="1" dirty="0" smtClean="0">
                <a:sym typeface="Symbol"/>
              </a:rPr>
              <a:t>                                     </a:t>
            </a:r>
            <a:endParaRPr lang="ru-RU" sz="3000" i="1" dirty="0" smtClean="0"/>
          </a:p>
          <a:p>
            <a:pPr marL="0" indent="0">
              <a:buNone/>
            </a:pPr>
            <a:r>
              <a:rPr lang="ru-RU" sz="3000" i="1" dirty="0" smtClean="0"/>
              <a:t>    Откройте Пушкина, склонившись головою.</a:t>
            </a:r>
          </a:p>
          <a:p>
            <a:pPr marL="0" indent="0">
              <a:buNone/>
            </a:pPr>
            <a:r>
              <a:rPr lang="ru-RU" sz="3000" i="1" dirty="0"/>
              <a:t> </a:t>
            </a:r>
            <a:r>
              <a:rPr lang="ru-RU" sz="3000" i="1" dirty="0" smtClean="0"/>
              <a:t>    Как русский гений искрометною строкою</a:t>
            </a:r>
          </a:p>
          <a:p>
            <a:pPr marL="0" indent="0">
              <a:buNone/>
            </a:pPr>
            <a:r>
              <a:rPr lang="ru-RU" sz="3000" i="1" dirty="0"/>
              <a:t> </a:t>
            </a:r>
            <a:r>
              <a:rPr lang="ru-RU" sz="3000" i="1" dirty="0" smtClean="0"/>
              <a:t>    Умел сердца глаголом зажигать,</a:t>
            </a:r>
          </a:p>
          <a:p>
            <a:pPr marL="0" indent="0">
              <a:buNone/>
            </a:pPr>
            <a:r>
              <a:rPr lang="ru-RU" sz="3000" i="1" dirty="0" smtClean="0"/>
              <a:t>     Надежду и уверенность вселять!</a:t>
            </a:r>
          </a:p>
          <a:p>
            <a:pPr marL="0" indent="0">
              <a:buNone/>
            </a:pPr>
            <a:r>
              <a:rPr lang="ru-RU" sz="3000" i="1" dirty="0"/>
              <a:t> </a:t>
            </a:r>
            <a:r>
              <a:rPr lang="ru-RU" sz="3000" i="1" dirty="0" smtClean="0"/>
              <a:t>  </a:t>
            </a:r>
          </a:p>
          <a:p>
            <a:pPr marL="0" indent="0">
              <a:buNone/>
            </a:pPr>
            <a:r>
              <a:rPr lang="ru-RU" i="1" dirty="0" smtClean="0"/>
              <a:t>                                                  Каленюк Л.И.  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38129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9697"/>
            <a:ext cx="4608512" cy="6498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1556792"/>
            <a:ext cx="3250704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 smtClean="0"/>
              <a:t>Прощай, свободная стихия!</a:t>
            </a:r>
          </a:p>
          <a:p>
            <a:pPr marL="0" indent="0" algn="ctr">
              <a:buNone/>
            </a:pPr>
            <a:r>
              <a:rPr lang="ru-RU" sz="2400" i="1" dirty="0" smtClean="0"/>
              <a:t>В последний раз передо мной</a:t>
            </a:r>
          </a:p>
          <a:p>
            <a:pPr marL="0" indent="0" algn="ctr">
              <a:buNone/>
            </a:pPr>
            <a:r>
              <a:rPr lang="ru-RU" sz="2400" i="1" dirty="0" smtClean="0"/>
              <a:t>Ты катишь волны голубые</a:t>
            </a:r>
          </a:p>
          <a:p>
            <a:pPr marL="0" indent="0" algn="ctr">
              <a:buNone/>
            </a:pPr>
            <a:r>
              <a:rPr lang="ru-RU" sz="2400" i="1" dirty="0" smtClean="0"/>
              <a:t>И блещешь гордою красой.</a:t>
            </a:r>
          </a:p>
          <a:p>
            <a:pPr marL="0" indent="0" algn="just">
              <a:buNone/>
            </a:pPr>
            <a:r>
              <a:rPr lang="ru-RU" sz="2400" i="1" dirty="0" smtClean="0"/>
              <a:t>                 </a:t>
            </a:r>
            <a:endParaRPr lang="ru-RU" sz="2400" i="1" dirty="0" smtClean="0"/>
          </a:p>
          <a:p>
            <a:pPr marL="0" indent="0" algn="just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                   </a:t>
            </a:r>
            <a:r>
              <a:rPr lang="ru-RU" sz="2400" i="1" dirty="0" smtClean="0"/>
              <a:t> </a:t>
            </a:r>
            <a:r>
              <a:rPr lang="ru-RU" sz="2400" i="1" dirty="0" smtClean="0"/>
              <a:t>А.С. Пушкин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193899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r="4792"/>
          <a:stretch>
            <a:fillRect/>
          </a:stretch>
        </p:blipFill>
        <p:spPr>
          <a:xfrm>
            <a:off x="323528" y="188640"/>
            <a:ext cx="8496944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259632" y="5661248"/>
            <a:ext cx="6912768" cy="864096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             Восстание на Сенатской площади</a:t>
            </a:r>
          </a:p>
          <a:p>
            <a:r>
              <a:rPr lang="ru-RU" sz="2400" i="1" dirty="0"/>
              <a:t> </a:t>
            </a:r>
            <a:r>
              <a:rPr lang="ru-RU" sz="2400" i="1" dirty="0" smtClean="0"/>
              <a:t>                         14 декабря  1825  года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116066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348" y="116632"/>
            <a:ext cx="8141108" cy="6017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6165304"/>
            <a:ext cx="7992888" cy="504056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Н.Н. Ге  «Пущин в гостях у Пушкина в селе Михайловском»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929954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chemeClr val="tx2"/>
                </a:solidFill>
              </a:rPr>
              <a:t>И.И Пущину</a:t>
            </a:r>
            <a:endParaRPr lang="ru-RU" sz="3200" i="1" dirty="0">
              <a:solidFill>
                <a:schemeClr val="tx2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>
            <a:normAutofit/>
          </a:bodyPr>
          <a:lstStyle/>
          <a:p>
            <a:pPr marL="400050" lvl="1" indent="0" algn="just">
              <a:buNone/>
            </a:pPr>
            <a:r>
              <a:rPr lang="ru-RU" sz="1800" b="1" i="1" dirty="0" smtClean="0"/>
              <a:t>         </a:t>
            </a:r>
            <a:r>
              <a:rPr lang="ru-RU" sz="1800" b="1" i="1" dirty="0" smtClean="0"/>
              <a:t>                   Мой </a:t>
            </a:r>
            <a:r>
              <a:rPr lang="ru-RU" sz="1800" b="1" i="1" dirty="0" smtClean="0"/>
              <a:t>первый друг, мой друг бесценный!</a:t>
            </a:r>
          </a:p>
          <a:p>
            <a:pPr marL="400050" lvl="1" indent="0" algn="just">
              <a:buNone/>
            </a:pPr>
            <a:r>
              <a:rPr lang="ru-RU" sz="1800" b="1" i="1" dirty="0" smtClean="0"/>
              <a:t>        </a:t>
            </a:r>
            <a:r>
              <a:rPr lang="ru-RU" sz="1800" b="1" i="1" dirty="0" smtClean="0"/>
              <a:t>                    </a:t>
            </a:r>
            <a:r>
              <a:rPr lang="ru-RU" sz="1800" b="1" i="1" dirty="0" smtClean="0"/>
              <a:t>И я судьбу благословил,</a:t>
            </a:r>
          </a:p>
          <a:p>
            <a:pPr marL="400050" lvl="1" indent="0" algn="just">
              <a:buNone/>
            </a:pPr>
            <a:r>
              <a:rPr lang="ru-RU" sz="1800" b="1" i="1" dirty="0" smtClean="0"/>
              <a:t>        </a:t>
            </a:r>
            <a:r>
              <a:rPr lang="ru-RU" sz="1800" b="1" i="1" dirty="0" smtClean="0"/>
              <a:t>                    </a:t>
            </a:r>
            <a:r>
              <a:rPr lang="ru-RU" sz="1800" b="1" i="1" dirty="0" smtClean="0"/>
              <a:t>Когда мой двор уединенный,</a:t>
            </a:r>
          </a:p>
          <a:p>
            <a:pPr marL="400050" lvl="1" indent="0" algn="just">
              <a:buNone/>
            </a:pPr>
            <a:r>
              <a:rPr lang="ru-RU" sz="1800" b="1" i="1" dirty="0" smtClean="0"/>
              <a:t>        </a:t>
            </a:r>
            <a:r>
              <a:rPr lang="ru-RU" sz="1800" b="1" i="1" dirty="0" smtClean="0"/>
              <a:t>                    </a:t>
            </a:r>
            <a:r>
              <a:rPr lang="ru-RU" sz="1800" b="1" i="1" dirty="0" smtClean="0"/>
              <a:t>Печальным снегом занесеннный,</a:t>
            </a:r>
          </a:p>
          <a:p>
            <a:pPr marL="400050" lvl="1" indent="0" algn="just">
              <a:buNone/>
            </a:pPr>
            <a:r>
              <a:rPr lang="ru-RU" sz="1800" b="1" i="1" dirty="0" smtClean="0"/>
              <a:t>        </a:t>
            </a:r>
            <a:r>
              <a:rPr lang="ru-RU" sz="1800" b="1" i="1" dirty="0" smtClean="0"/>
              <a:t>                    Твой </a:t>
            </a:r>
            <a:r>
              <a:rPr lang="ru-RU" sz="1800" b="1" i="1" dirty="0" smtClean="0"/>
              <a:t>колокольчик огласил.</a:t>
            </a:r>
          </a:p>
          <a:p>
            <a:pPr marL="400050" lvl="1" indent="0" algn="just">
              <a:buNone/>
            </a:pPr>
            <a:endParaRPr lang="ru-RU" sz="1800" b="1" i="1" dirty="0"/>
          </a:p>
          <a:p>
            <a:pPr marL="400050" lvl="1" indent="0" algn="just">
              <a:buNone/>
            </a:pPr>
            <a:r>
              <a:rPr lang="ru-RU" sz="1800" b="1" i="1" dirty="0" smtClean="0"/>
              <a:t>         </a:t>
            </a:r>
            <a:r>
              <a:rPr lang="ru-RU" sz="1800" b="1" i="1" dirty="0" smtClean="0"/>
              <a:t>                   Молю </a:t>
            </a:r>
            <a:r>
              <a:rPr lang="ru-RU" sz="1800" b="1" i="1" dirty="0" smtClean="0"/>
              <a:t>святое провиденье:</a:t>
            </a:r>
          </a:p>
          <a:p>
            <a:pPr marL="400050" lvl="1" indent="0" algn="just">
              <a:buNone/>
            </a:pPr>
            <a:r>
              <a:rPr lang="ru-RU" sz="1800" b="1" i="1" dirty="0" smtClean="0"/>
              <a:t>       </a:t>
            </a:r>
            <a:r>
              <a:rPr lang="ru-RU" sz="1800" b="1" i="1" dirty="0" smtClean="0"/>
              <a:t>                    </a:t>
            </a:r>
            <a:r>
              <a:rPr lang="ru-RU" sz="1800" b="1" i="1" dirty="0" smtClean="0"/>
              <a:t>Да голос мой душе твоей</a:t>
            </a:r>
          </a:p>
          <a:p>
            <a:pPr marL="400050" lvl="1" indent="0" algn="just">
              <a:buNone/>
            </a:pPr>
            <a:r>
              <a:rPr lang="ru-RU" sz="1800" b="1" i="1" dirty="0" smtClean="0"/>
              <a:t>         </a:t>
            </a:r>
            <a:r>
              <a:rPr lang="ru-RU" sz="1800" b="1" i="1" dirty="0" smtClean="0"/>
              <a:t>                  Дарует </a:t>
            </a:r>
            <a:r>
              <a:rPr lang="ru-RU" sz="1800" b="1" i="1" dirty="0" smtClean="0"/>
              <a:t>то же утешенье!</a:t>
            </a:r>
          </a:p>
          <a:p>
            <a:pPr marL="400050" lvl="1" indent="0" algn="just">
              <a:buNone/>
            </a:pPr>
            <a:r>
              <a:rPr lang="ru-RU" sz="1800" b="1" i="1" dirty="0" smtClean="0"/>
              <a:t>         </a:t>
            </a:r>
            <a:r>
              <a:rPr lang="ru-RU" sz="1800" b="1" i="1" dirty="0" smtClean="0"/>
              <a:t>                  Да </a:t>
            </a:r>
            <a:r>
              <a:rPr lang="ru-RU" sz="1800" b="1" i="1" dirty="0" smtClean="0"/>
              <a:t>озарит он заточенье</a:t>
            </a:r>
          </a:p>
          <a:p>
            <a:pPr marL="400050" lvl="1" indent="0" algn="just">
              <a:buNone/>
            </a:pPr>
            <a:r>
              <a:rPr lang="ru-RU" sz="1800" b="1" i="1" dirty="0" smtClean="0"/>
              <a:t>        </a:t>
            </a:r>
            <a:r>
              <a:rPr lang="ru-RU" sz="1800" b="1" i="1" dirty="0" smtClean="0"/>
              <a:t>                   </a:t>
            </a:r>
            <a:r>
              <a:rPr lang="ru-RU" sz="1800" b="1" i="1" dirty="0" smtClean="0"/>
              <a:t>Лучом лицейских ясных дней</a:t>
            </a:r>
            <a:r>
              <a:rPr lang="ru-RU" sz="1800" b="1" i="1" dirty="0" smtClean="0"/>
              <a:t>!</a:t>
            </a:r>
            <a:endParaRPr lang="ru-RU" sz="1800" b="1" i="1" dirty="0"/>
          </a:p>
          <a:p>
            <a:pPr marL="400050" lvl="1" indent="0" algn="just">
              <a:buNone/>
            </a:pPr>
            <a:r>
              <a:rPr lang="ru-RU" sz="1800" b="1" i="1" dirty="0" smtClean="0">
                <a:latin typeface="+mj-lt"/>
              </a:rPr>
              <a:t>  </a:t>
            </a:r>
          </a:p>
          <a:p>
            <a:pPr marL="400050" lvl="1" indent="0" algn="just">
              <a:buNone/>
            </a:pPr>
            <a:r>
              <a:rPr lang="ru-RU" sz="1800" i="1" dirty="0">
                <a:latin typeface="+mj-lt"/>
              </a:rPr>
              <a:t> </a:t>
            </a:r>
            <a:r>
              <a:rPr lang="ru-RU" sz="1800" i="1" dirty="0" smtClean="0">
                <a:latin typeface="+mj-lt"/>
              </a:rPr>
              <a:t>    </a:t>
            </a:r>
            <a:r>
              <a:rPr lang="ru-RU" sz="1800" i="1" dirty="0" smtClean="0">
                <a:latin typeface="+mj-lt"/>
              </a:rPr>
              <a:t> Хорошая речь должна быть патетичной, то есть воздействовать на чувства. Особое чувство, звучащее в произведении художественной литературы, называется пафосом.</a:t>
            </a:r>
          </a:p>
          <a:p>
            <a:pPr marL="400050" lvl="1" indent="0" algn="just">
              <a:buNone/>
            </a:pP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    Пафос </a:t>
            </a:r>
            <a:r>
              <a:rPr lang="ru-RU" sz="1800" i="1" dirty="0" smtClean="0"/>
              <a:t>(от гр. </a:t>
            </a:r>
            <a:r>
              <a:rPr lang="ru-RU" sz="1800" i="1" dirty="0"/>
              <a:t>р</a:t>
            </a:r>
            <a:r>
              <a:rPr lang="en-US" sz="1800" i="1" dirty="0" smtClean="0"/>
              <a:t>athos</a:t>
            </a:r>
            <a:r>
              <a:rPr lang="ru-RU" sz="1800" i="1" dirty="0" smtClean="0"/>
              <a:t> – страдание, страсть, чувство) – это свойство поэтического стиля, один из пяти признаков возвышенного.</a:t>
            </a:r>
            <a:endParaRPr lang="ru-RU" sz="2000" dirty="0" smtClean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067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</a:rPr>
              <a:t>Послание в Сибирь</a:t>
            </a:r>
            <a:endParaRPr lang="ru-RU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92696"/>
            <a:ext cx="6696744" cy="61295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b="1" i="1" dirty="0" smtClean="0"/>
              <a:t>                                           Во глубине сибирских руд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Храните гордое терпенье,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Не пропадет ваш скорбный труд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И дум высокое стремленье.</a:t>
            </a:r>
          </a:p>
          <a:p>
            <a:pPr marL="0" indent="0">
              <a:buNone/>
            </a:pPr>
            <a:endParaRPr lang="ru-RU" sz="1800" b="1" i="1" dirty="0" smtClean="0"/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Несчастью верная сестра, 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Надежда в мрачном подземелье 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Разбудит бодрость и веселье,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Придет желанная пора:</a:t>
            </a:r>
          </a:p>
          <a:p>
            <a:pPr marL="0" indent="0">
              <a:buNone/>
            </a:pPr>
            <a:endParaRPr lang="ru-RU" sz="1800" b="1" i="1" dirty="0"/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Любовь и дружество до вас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Дойдут сквозь мрачные затворы,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Как в ваши каторжные норы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Доходит мой свободный глас.</a:t>
            </a:r>
          </a:p>
          <a:p>
            <a:pPr marL="0" indent="0">
              <a:buNone/>
            </a:pPr>
            <a:endParaRPr lang="ru-RU" sz="1800" b="1" i="1" dirty="0"/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Оковы тяжкие падут,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Темницы рухнут – и свобода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Вас примет радостно у входа,</a:t>
            </a:r>
          </a:p>
          <a:p>
            <a:pPr marL="0" indent="0">
              <a:buNone/>
            </a:pPr>
            <a:r>
              <a:rPr lang="ru-RU" sz="1800" b="1" i="1" dirty="0" smtClean="0"/>
              <a:t>                                           И братья меч  вам отдадут. </a:t>
            </a:r>
          </a:p>
        </p:txBody>
      </p:sp>
    </p:spTree>
    <p:extLst>
      <p:ext uri="{BB962C8B-B14F-4D97-AF65-F5344CB8AC3E}">
        <p14:creationId xmlns:p14="http://schemas.microsoft.com/office/powerpoint/2010/main" val="2361846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</a:rPr>
              <a:t>« Я гимны прежние пою…»</a:t>
            </a:r>
            <a:endParaRPr lang="ru-RU" sz="3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2" y="764704"/>
            <a:ext cx="8982051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5357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«Откройте Пушкина…»</a:t>
            </a:r>
            <a:endParaRPr lang="ru-RU" sz="3600" b="1" i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104456" cy="48574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/>
              <a:t>«Вчера я растворил темницу</a:t>
            </a:r>
          </a:p>
          <a:p>
            <a:pPr marL="0" indent="0">
              <a:buNone/>
            </a:pPr>
            <a:r>
              <a:rPr lang="ru-RU" sz="2400" b="1" i="1" dirty="0" smtClean="0"/>
              <a:t>Воздушной пленнице моей.</a:t>
            </a:r>
          </a:p>
          <a:p>
            <a:pPr marL="0" indent="0">
              <a:buNone/>
            </a:pPr>
            <a:r>
              <a:rPr lang="ru-RU" sz="2400" b="1" i="1" dirty="0" smtClean="0"/>
              <a:t>Я рощам возвратил певицу,</a:t>
            </a:r>
          </a:p>
          <a:p>
            <a:pPr marL="0" indent="0">
              <a:buNone/>
            </a:pPr>
            <a:r>
              <a:rPr lang="ru-RU" sz="2400" b="1" i="1" dirty="0" smtClean="0"/>
              <a:t>Я подарил свободу ей.</a:t>
            </a:r>
          </a:p>
          <a:p>
            <a:pPr marL="0" indent="0">
              <a:buNone/>
            </a:pPr>
            <a:endParaRPr lang="ru-RU" sz="2400" b="1" i="1" dirty="0"/>
          </a:p>
          <a:p>
            <a:pPr marL="0" indent="0">
              <a:buNone/>
            </a:pPr>
            <a:r>
              <a:rPr lang="ru-RU" sz="2400" b="1" i="1" dirty="0" smtClean="0"/>
              <a:t>Она исчезла, утопая</a:t>
            </a:r>
          </a:p>
          <a:p>
            <a:pPr marL="0" indent="0">
              <a:buNone/>
            </a:pPr>
            <a:r>
              <a:rPr lang="ru-RU" sz="2400" b="1" i="1" dirty="0" smtClean="0"/>
              <a:t>В </a:t>
            </a:r>
            <a:r>
              <a:rPr lang="ru-RU" sz="2400" b="1" i="1" dirty="0" smtClean="0"/>
              <a:t>сияньи</a:t>
            </a:r>
            <a:r>
              <a:rPr lang="ru-RU" sz="2400" b="1" i="1" dirty="0" smtClean="0"/>
              <a:t> голубого дня, </a:t>
            </a:r>
          </a:p>
          <a:p>
            <a:pPr marL="0" indent="0">
              <a:buNone/>
            </a:pPr>
            <a:r>
              <a:rPr lang="ru-RU" sz="2400" b="1" i="1" dirty="0" smtClean="0"/>
              <a:t>И так запела, улетая,</a:t>
            </a:r>
          </a:p>
          <a:p>
            <a:pPr marL="0" indent="0">
              <a:buNone/>
            </a:pPr>
            <a:r>
              <a:rPr lang="ru-RU" sz="2400" b="1" i="1" dirty="0" smtClean="0"/>
              <a:t>Как бы молилась за меня».</a:t>
            </a:r>
            <a:endParaRPr lang="ru-RU" sz="2400" b="1" i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0" y="1268760"/>
            <a:ext cx="4392488" cy="52565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i="1" dirty="0" smtClean="0"/>
              <a:t>«В чужбине свято наблюдаю</a:t>
            </a:r>
          </a:p>
          <a:p>
            <a:pPr marL="0" indent="0" algn="just">
              <a:buNone/>
            </a:pPr>
            <a:r>
              <a:rPr lang="ru-RU" sz="2400" b="1" i="1" dirty="0" smtClean="0"/>
              <a:t>Родной обычай старины:</a:t>
            </a:r>
          </a:p>
          <a:p>
            <a:pPr marL="0" indent="0" algn="just">
              <a:buNone/>
            </a:pPr>
            <a:r>
              <a:rPr lang="ru-RU" sz="2400" b="1" i="1" dirty="0" smtClean="0"/>
              <a:t>На волю птичку выпускаю</a:t>
            </a:r>
          </a:p>
          <a:p>
            <a:pPr marL="0" indent="0" algn="just">
              <a:buNone/>
            </a:pPr>
            <a:r>
              <a:rPr lang="ru-RU" sz="2400" b="1" i="1" dirty="0" smtClean="0"/>
              <a:t>При светлом празднике весны.</a:t>
            </a:r>
          </a:p>
          <a:p>
            <a:pPr marL="0" indent="0" algn="just">
              <a:buNone/>
            </a:pPr>
            <a:endParaRPr lang="ru-RU" sz="2400" b="1" i="1" dirty="0"/>
          </a:p>
          <a:p>
            <a:pPr marL="0" indent="0" algn="just">
              <a:buNone/>
            </a:pPr>
            <a:r>
              <a:rPr lang="ru-RU" sz="2400" b="1" i="1" dirty="0" smtClean="0"/>
              <a:t>Я стал доступен утешенью;</a:t>
            </a:r>
          </a:p>
          <a:p>
            <a:pPr marL="0" indent="0" algn="just">
              <a:buNone/>
            </a:pPr>
            <a:r>
              <a:rPr lang="ru-RU" sz="2400" b="1" i="1" dirty="0" smtClean="0"/>
              <a:t>За что на бога мне роптать, </a:t>
            </a:r>
          </a:p>
          <a:p>
            <a:pPr marL="0" indent="0" algn="just">
              <a:buNone/>
            </a:pPr>
            <a:r>
              <a:rPr lang="ru-RU" sz="2400" b="1" i="1" dirty="0" smtClean="0"/>
              <a:t>Когда хоть одному творенью</a:t>
            </a:r>
          </a:p>
          <a:p>
            <a:pPr marL="0" indent="0" algn="just">
              <a:buNone/>
            </a:pPr>
            <a:r>
              <a:rPr lang="ru-RU" sz="2400" b="1" i="1" dirty="0" smtClean="0"/>
              <a:t>Я мог свободу даровать!»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171260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450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  Эпиграф</vt:lpstr>
      <vt:lpstr>Презентация PowerPoint</vt:lpstr>
      <vt:lpstr>Презентация PowerPoint</vt:lpstr>
      <vt:lpstr>Презентация PowerPoint</vt:lpstr>
      <vt:lpstr>И.И Пущину</vt:lpstr>
      <vt:lpstr>Послание в Сибирь</vt:lpstr>
      <vt:lpstr>« Я гимны прежние пою…»</vt:lpstr>
      <vt:lpstr>«Откройте Пушкина…»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23</cp:revision>
  <dcterms:created xsi:type="dcterms:W3CDTF">2013-11-10T15:18:23Z</dcterms:created>
  <dcterms:modified xsi:type="dcterms:W3CDTF">2013-11-12T10:02:50Z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440205</vt:lpwstr>
  </property>
  <property fmtid="{D5CDD505-2E9C-101B-9397-08002B2CF9AE}" name="NXPowerLiteVersion" pid="3">
    <vt:lpwstr>D4.1.4</vt:lpwstr>
  </property>
</Properties>
</file>