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Master+xml" PartName="/ppt/slideMasters/slideMaster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66.xml"/>
  <Override ContentType="application/vnd.openxmlformats-officedocument.theme+xml" PartName="/ppt/theme/theme6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08" r:id="rId2"/>
    <p:sldMasterId id="2147483720" r:id="rId3"/>
    <p:sldMasterId id="2147483732" r:id="rId4"/>
    <p:sldMasterId id="2147483744" r:id="rId5"/>
    <p:sldMasterId id="2147483756" r:id="rId6"/>
  </p:sldMasterIdLst>
  <p:sldIdLst>
    <p:sldId id="273" r:id="rId7"/>
    <p:sldId id="256" r:id="rId8"/>
    <p:sldId id="257" r:id="rId9"/>
    <p:sldId id="274" r:id="rId10"/>
    <p:sldId id="276" r:id="rId11"/>
    <p:sldId id="277" r:id="rId12"/>
    <p:sldId id="291" r:id="rId13"/>
    <p:sldId id="290" r:id="rId14"/>
    <p:sldId id="258" r:id="rId15"/>
    <p:sldId id="259" r:id="rId16"/>
    <p:sldId id="261" r:id="rId17"/>
    <p:sldId id="262" r:id="rId18"/>
    <p:sldId id="267" r:id="rId19"/>
    <p:sldId id="283" r:id="rId20"/>
    <p:sldId id="279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A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20BCE44-CDE4-4735-B8FA-B2A5FA948D9C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38099D68-1EAD-4895-A711-45169B1CBF4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13.xml" Type="http://schemas.openxmlformats.org/officeDocument/2006/relationships/slideLayout"/><Relationship Id="rId4" Target="../media/image8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&#1074;&#1080;&#1079;&#1080;&#1090;&#1082;&#1080;%201.pptx" TargetMode="External"/><Relationship Id="rId1" Type="http://schemas.openxmlformats.org/officeDocument/2006/relationships/slideLayout" Target="../slideLayouts/slideLayout2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654" y="-190128"/>
            <a:ext cx="8115762" cy="138688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/>
              <a:t>Н. В. Гоголь (1809 – 1852)</a:t>
            </a:r>
            <a:endParaRPr lang="ru-RU" sz="5400" dirty="0"/>
          </a:p>
        </p:txBody>
      </p:sp>
      <p:pic>
        <p:nvPicPr>
          <p:cNvPr id="4" name="Содержимое 3" descr="Рисунок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196752"/>
            <a:ext cx="2428356" cy="3039466"/>
          </a:xfrm>
          <a:prstGeom prst="round2DiagRect">
            <a:avLst/>
          </a:prstGeom>
          <a:ln w="57150">
            <a:solidFill>
              <a:schemeClr val="accent3">
                <a:lumMod val="20000"/>
                <a:lumOff val="80000"/>
              </a:schemeClr>
            </a:solidFill>
          </a:ln>
        </p:spPr>
      </p:pic>
      <p:pic>
        <p:nvPicPr>
          <p:cNvPr id="5" name="Picture 7" descr="img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21" y="1412776"/>
            <a:ext cx="3929796" cy="520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6669" y="4534274"/>
            <a:ext cx="1884222" cy="208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2537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жадность Коробоч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96751"/>
            <a:ext cx="3638550" cy="5472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936104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К</a:t>
            </a:r>
            <a:r>
              <a:rPr lang="ru-RU" sz="6000" dirty="0" smtClean="0">
                <a:solidFill>
                  <a:srgbClr val="FF0000"/>
                </a:solidFill>
              </a:rPr>
              <a:t>оробочка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3890070" y="1340767"/>
            <a:ext cx="5253930" cy="551723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«Да полно, точно ли Коробочка стоит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так низко на бесконечной лестнице человеческого совершенствования?»</a:t>
            </a:r>
            <a:endParaRPr lang="ru-RU" sz="36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dirty="0" err="1" smtClean="0">
                <a:solidFill>
                  <a:srgbClr val="FF0000"/>
                </a:solidFill>
              </a:rPr>
              <a:t>Ноздрёв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6" name="Picture 5" descr="Ноздрев и Чичиков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4260" y="1556792"/>
            <a:ext cx="360798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4067944" y="1556792"/>
            <a:ext cx="4923656" cy="476780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66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6000" i="1" dirty="0" smtClean="0">
                <a:latin typeface="Arial" pitchFamily="34" charset="0"/>
                <a:cs typeface="Arial" pitchFamily="34" charset="0"/>
              </a:rPr>
              <a:t>«Разбитной</a:t>
            </a:r>
          </a:p>
          <a:p>
            <a:pPr marL="0" indent="0" algn="ctr">
              <a:buNone/>
            </a:pPr>
            <a:r>
              <a:rPr lang="ru-RU" sz="6000" i="1" dirty="0" smtClean="0">
                <a:latin typeface="Arial" pitchFamily="34" charset="0"/>
                <a:cs typeface="Arial" pitchFamily="34" charset="0"/>
              </a:rPr>
              <a:t> малый»</a:t>
            </a:r>
            <a:endParaRPr lang="ru-RU" sz="60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Собакеви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3313113" cy="561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1008112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СОБАКЕВИЧ</a:t>
            </a:r>
            <a:endParaRPr lang="ru-RU" sz="6000" b="1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half" idx="1"/>
          </p:nvPr>
        </p:nvSpPr>
        <p:spPr>
          <a:xfrm>
            <a:off x="3707904" y="1340768"/>
            <a:ext cx="5283696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>
                <a:latin typeface="Arial" pitchFamily="34" charset="0"/>
                <a:cs typeface="Arial" pitchFamily="34" charset="0"/>
              </a:rPr>
              <a:t>«Собакевичи встречаются не только в захолустье, но и в высшем обществе»</a:t>
            </a:r>
            <a:endParaRPr lang="ru-RU" sz="48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301752" y="116632"/>
            <a:ext cx="8686800" cy="1152128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hlinkClick r:id="rId2" action="ppaction://hlinkpres?slideindex=1&amp;slidetitle="/>
              </a:rPr>
              <a:t>Плюшкин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236148" y="1412776"/>
            <a:ext cx="4191000" cy="4724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G:\</a:t>
            </a:r>
            <a:r>
              <a:rPr lang="ru-RU" dirty="0" smtClean="0">
                <a:solidFill>
                  <a:srgbClr val="FF0000"/>
                </a:solidFill>
                <a:hlinkClick r:id="rId2" action="ppaction://hlinkpres?slideindex=1&amp;slidetitle="/>
              </a:rPr>
              <a:t>Визитки </a:t>
            </a:r>
            <a:r>
              <a:rPr lang="ru-RU" dirty="0" smtClean="0">
                <a:solidFill>
                  <a:srgbClr val="FF0000"/>
                </a:solidFill>
              </a:rPr>
              <a:t>помещиков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4000" b="1" i="1" dirty="0">
                <a:latin typeface="Arial" pitchFamily="34" charset="0"/>
                <a:cs typeface="Arial" pitchFamily="34" charset="0"/>
              </a:rPr>
              <a:t>«И до какой </a:t>
            </a:r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ничтожности, </a:t>
            </a:r>
            <a:r>
              <a:rPr lang="ru-RU" sz="4000" b="1" i="1" dirty="0">
                <a:latin typeface="Arial" pitchFamily="34" charset="0"/>
                <a:cs typeface="Arial" pitchFamily="34" charset="0"/>
              </a:rPr>
              <a:t>мелочности, гадости мог снизойти человек!»</a:t>
            </a:r>
          </a:p>
          <a:p>
            <a:endParaRPr lang="ru-RU" dirty="0"/>
          </a:p>
        </p:txBody>
      </p:sp>
      <p:pic>
        <p:nvPicPr>
          <p:cNvPr id="6" name="Picture 4" descr="Плюшкин у ларя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412776"/>
            <a:ext cx="4210111" cy="5113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25144"/>
            <a:ext cx="8784976" cy="201622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Основа достоверности художественного образа – в сочетании индивидуального и типического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0" y="260648"/>
            <a:ext cx="4211960" cy="104586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Литературный тип -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788024" y="188640"/>
            <a:ext cx="4355976" cy="11178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Типический характер - 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2"/>
          </p:nvPr>
        </p:nvSpPr>
        <p:spPr>
          <a:xfrm>
            <a:off x="251520" y="1268761"/>
            <a:ext cx="3930516" cy="30243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э</a:t>
            </a:r>
            <a:r>
              <a:rPr lang="ru-RU" sz="2800" b="1" dirty="0" smtClean="0"/>
              <a:t>то художественный образ человека, в котором выражена его индивидуальная неповторимость</a:t>
            </a:r>
            <a:endParaRPr lang="ru-RU" sz="28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220072" y="1316037"/>
            <a:ext cx="3717194" cy="24009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о</a:t>
            </a:r>
            <a:r>
              <a:rPr lang="ru-RU" sz="2800" b="1" dirty="0" smtClean="0"/>
              <a:t>браз, выражающий типические черты определённой категории людей</a:t>
            </a:r>
            <a:endParaRPr lang="ru-RU" sz="2800" b="1" dirty="0"/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4211960" y="34783"/>
            <a:ext cx="576064" cy="86409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107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5" grpId="0" build="p"/>
      <p:bldP spid="3" grpId="0" build="p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458200" cy="93610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Кто есть кто?</a:t>
            </a:r>
            <a:endParaRPr lang="ru-RU" sz="5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2987824" y="188640"/>
            <a:ext cx="5927576" cy="52215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4000" b="1" dirty="0" smtClean="0"/>
              <a:t>Отвратительный скряга?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Мелочный накопитель?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Кулак-эксплуататор?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Праздный мечтатель?</a:t>
            </a:r>
          </a:p>
          <a:p>
            <a:pPr>
              <a:lnSpc>
                <a:spcPct val="150000"/>
              </a:lnSpc>
            </a:pPr>
            <a:r>
              <a:rPr lang="ru-RU" sz="4000" b="1" dirty="0" smtClean="0"/>
              <a:t>Прожигатель жизни?</a:t>
            </a:r>
            <a:endParaRPr lang="ru-RU" sz="4000" b="1" dirty="0"/>
          </a:p>
        </p:txBody>
      </p:sp>
      <p:pic>
        <p:nvPicPr>
          <p:cNvPr id="1026" name="Picture 2" descr="C:\Users\Домашний\Desktop\гоголь\коробоч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282" y="785794"/>
            <a:ext cx="1406454" cy="19442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Домашний\Desktop\гоголь\ноздрё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429" y="1916832"/>
            <a:ext cx="1438784" cy="198890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Домашний\Desktop\гоголь\ма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6952"/>
            <a:ext cx="1427446" cy="197323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Домашний\Desktop\гоголь\Плюшкин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418" y="76528"/>
            <a:ext cx="1432718" cy="191683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Домашний\Desktop\гоголь\соба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6229" y="3887159"/>
            <a:ext cx="1440160" cy="199081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443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500"/>
                            </p:stCondLst>
                            <p:childTnLst>
                              <p:par>
                                <p:cTn id="4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720080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Домашнее задание: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Перечитать главы 7 – 10.</a:t>
            </a:r>
          </a:p>
          <a:p>
            <a:r>
              <a:rPr lang="ru-RU" b="1" dirty="0" smtClean="0"/>
              <a:t>Выделить цитаты к образам чиновников</a:t>
            </a:r>
            <a:r>
              <a:rPr lang="ru-RU" b="1" dirty="0"/>
              <a:t>.</a:t>
            </a:r>
            <a:endParaRPr lang="ru-RU" b="1" dirty="0" smtClean="0"/>
          </a:p>
          <a:p>
            <a:r>
              <a:rPr lang="ru-RU" b="1" dirty="0" smtClean="0"/>
              <a:t>Составить план рассказа о чиновниках.</a:t>
            </a:r>
          </a:p>
          <a:p>
            <a:r>
              <a:rPr lang="ru-RU" b="1" dirty="0" smtClean="0"/>
              <a:t>Индивидуальные задания.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86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2937"/>
            <a:ext cx="8458200" cy="322285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Образы помещиков </a:t>
            </a:r>
            <a:br>
              <a:rPr lang="ru-RU" sz="5400" dirty="0" smtClean="0"/>
            </a:br>
            <a:r>
              <a:rPr lang="ru-RU" sz="5400" dirty="0" smtClean="0"/>
              <a:t>в поэме Н. В. Гоголя </a:t>
            </a:r>
            <a:br>
              <a:rPr lang="ru-RU" sz="5400" dirty="0" smtClean="0"/>
            </a:br>
            <a:r>
              <a:rPr lang="ru-RU" sz="5400" dirty="0" smtClean="0"/>
              <a:t>«Мёртвые души»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2819400"/>
            <a:ext cx="6786130" cy="3849960"/>
          </a:xfrm>
        </p:spPr>
        <p:txBody>
          <a:bodyPr>
            <a:norm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851920" y="5266368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lang="ru-RU" i="1" dirty="0" smtClean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640960" cy="207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80112" y="764704"/>
            <a:ext cx="33843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endParaRPr dirty="0" i="1" lang="ru-RU" smtClean="0" sz="3600">
              <a:latin charset="0" pitchFamily="66" typeface="Monotype Corsiva"/>
            </a:endParaRPr>
          </a:p>
          <a:p>
            <a:pPr>
              <a:spcBef>
                <a:spcPct val="50000"/>
              </a:spcBef>
            </a:pPr>
            <a:r>
              <a:rPr b="1" dirty="0" i="1" lang="ru-RU" smtClean="0" sz="3600">
                <a:latin charset="0" pitchFamily="66" typeface="Monotype Corsiva"/>
              </a:rPr>
              <a:t>… </a:t>
            </a:r>
            <a:r>
              <a:rPr b="1" dirty="0" i="1" lang="ru-RU" sz="3600">
                <a:latin charset="0" pitchFamily="66" typeface="Monotype Corsiva"/>
              </a:rPr>
              <a:t>Н</a:t>
            </a:r>
            <a:r>
              <a:rPr b="1" dirty="0" i="1" lang="ru-RU" smtClean="0" sz="3600">
                <a:latin charset="0" pitchFamily="66" typeface="Monotype Corsiva"/>
              </a:rPr>
              <a:t>е ревизские – мёртвые души, а все эти Ноздрёвы, Маниловы… - вот мёртвые души, и их мы встречаем на каждом шагу.</a:t>
            </a:r>
          </a:p>
          <a:p>
            <a:pPr algn="r">
              <a:spcBef>
                <a:spcPct val="50000"/>
              </a:spcBef>
            </a:pPr>
            <a:r>
              <a:rPr dirty="0" i="1" lang="ru-RU" smtClean="0" sz="3600">
                <a:latin charset="0" pitchFamily="66" typeface="Monotype Corsiva"/>
              </a:rPr>
              <a:t>       А.И.Герцен</a:t>
            </a:r>
            <a:endParaRPr dirty="0" i="1" lang="ru-RU" sz="3600">
              <a:latin charset="0" pitchFamily="66" typeface="Monotype Corsiva"/>
            </a:endParaRPr>
          </a:p>
        </p:txBody>
      </p:sp>
      <p:pic>
        <p:nvPicPr>
          <p:cNvPr descr="Рисунок2.jpg" id="6" name="Рисунок 5"/>
          <p:cNvPicPr>
            <a:picLocks noChangeAspect="1"/>
          </p:cNvPicPr>
          <p:nvPr/>
        </p:nvPicPr>
        <p:blipFill>
          <a:blip cstate="print" r:embed="rId2"/>
          <a:srcRect r="71"/>
          <a:stretch>
            <a:fillRect/>
          </a:stretch>
        </p:blipFill>
        <p:spPr>
          <a:xfrm>
            <a:off x="251519" y="188640"/>
            <a:ext cx="2056225" cy="2448000"/>
          </a:xfrm>
          <a:prstGeom prst="round2Diag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descr="Рисунок3.jpg" id="7" name="Объект 6"/>
          <p:cNvPicPr>
            <a:picLocks noChangeAspect="1" noGrp="1"/>
          </p:cNvPicPr>
          <p:nvPr>
            <p:ph idx="1"/>
          </p:nvPr>
        </p:nvPicPr>
        <p:blipFill>
          <a:blip cstate="print" r:embed="rId3"/>
          <a:stretch>
            <a:fillRect/>
          </a:stretch>
        </p:blipFill>
        <p:spPr>
          <a:xfrm>
            <a:off x="2850328" y="332656"/>
            <a:ext cx="2088232" cy="2487448"/>
          </a:xfrm>
          <a:prstGeom prst="round2Diag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descr="Рисунок4.jpg" id="8" name="Рисунок 7"/>
          <p:cNvPicPr>
            <a:picLocks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>
          <a:xfrm>
            <a:off x="1279631" y="2060848"/>
            <a:ext cx="2077984" cy="2448000"/>
          </a:xfrm>
          <a:prstGeom prst="round2Diag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descr="Рисунок5.jpg" id="9" name="Рисунок 8"/>
          <p:cNvPicPr>
            <a:picLocks noChangeAspect="1"/>
          </p:cNvPicPr>
          <p:nvPr/>
        </p:nvPicPr>
        <p:blipFill>
          <a:blip cstate="print" r:embed="rId5"/>
          <a:srcRect r="47"/>
          <a:stretch>
            <a:fillRect/>
          </a:stretch>
        </p:blipFill>
        <p:spPr>
          <a:xfrm>
            <a:off x="3357615" y="3859057"/>
            <a:ext cx="2052559" cy="2448000"/>
          </a:xfrm>
          <a:prstGeom prst="round2Diag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  <p:pic>
        <p:nvPicPr>
          <p:cNvPr descr="Рисунок6.jpg" id="10" name="Рисунок 9"/>
          <p:cNvPicPr>
            <a:picLocks noChangeAspect="1"/>
          </p:cNvPicPr>
          <p:nvPr/>
        </p:nvPicPr>
        <p:blipFill>
          <a:blip cstate="print" r:embed="rId6"/>
          <a:stretch>
            <a:fillRect/>
          </a:stretch>
        </p:blipFill>
        <p:spPr>
          <a:xfrm>
            <a:off x="251519" y="4177355"/>
            <a:ext cx="2041355" cy="2448000"/>
          </a:xfrm>
          <a:prstGeom prst="round2DiagRect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3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7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8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9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1">
                            <p:stCondLst>
                              <p:cond delay="1000"/>
                            </p:stCondLst>
                            <p:childTnLst>
                              <p:par>
                                <p:cTn fill="hold" id="12" nodeType="afterEffect" presetClass="entr" presetID="31" presetSubtype="0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dur="1" fill="hold" id="1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5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6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7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8">
                            <p:stCondLst>
                              <p:cond delay="2750"/>
                            </p:stCondLst>
                            <p:childTnLst>
                              <p:par>
                                <p:cTn fill="hold" id="19" nodeType="afterEffect" presetClass="entr" presetID="3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2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24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5">
                            <p:stCondLst>
                              <p:cond delay="4250"/>
                            </p:stCondLst>
                            <p:childTnLst>
                              <p:par>
                                <p:cTn fill="hold" id="26" nodeType="afterEffect" presetClass="entr" presetID="3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28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5750"/>
                            </p:stCondLst>
                            <p:childTnLst>
                              <p:par>
                                <p:cTn fill="hold" id="33" nodeType="afterEffect" presetClass="entr" presetID="3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35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6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37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38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">
                            <p:stCondLst>
                              <p:cond delay="7250"/>
                            </p:stCondLst>
                            <p:childTnLst>
                              <p:par>
                                <p:cTn fill="hold" id="40" nodeType="afterEffect" presetClass="entr" presetID="31" presetSubtype="0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2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3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4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5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8000" dirty="0" smtClean="0"/>
              <a:t>Цели и задачи:</a:t>
            </a:r>
            <a:endParaRPr lang="ru-RU" sz="8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b="1" dirty="0" smtClean="0"/>
          </a:p>
          <a:p>
            <a:r>
              <a:rPr lang="ru-RU" b="1" dirty="0" smtClean="0"/>
              <a:t>обобщить и систематизировать материал о помещиках;</a:t>
            </a:r>
          </a:p>
          <a:p>
            <a:r>
              <a:rPr lang="ru-RU" b="1" dirty="0" smtClean="0"/>
              <a:t>доказать , что помещики у Гоголя тоже мёртвые души;</a:t>
            </a:r>
          </a:p>
          <a:p>
            <a:r>
              <a:rPr lang="ru-RU" b="1" dirty="0"/>
              <a:t>п</a:t>
            </a:r>
            <a:r>
              <a:rPr lang="ru-RU" b="1" dirty="0" smtClean="0"/>
              <a:t>овторить литературные термины: «литературный тип</a:t>
            </a:r>
            <a:r>
              <a:rPr lang="ru-RU" b="1" smtClean="0"/>
              <a:t>», «типический </a:t>
            </a:r>
            <a:r>
              <a:rPr lang="ru-RU" b="1" dirty="0" smtClean="0"/>
              <a:t>характер»; </a:t>
            </a:r>
          </a:p>
          <a:p>
            <a:r>
              <a:rPr lang="ru-RU" b="1" dirty="0"/>
              <a:t>ф</a:t>
            </a:r>
            <a:r>
              <a:rPr lang="ru-RU" b="1" dirty="0" smtClean="0"/>
              <a:t>ормировать представление об истинных жизненных ценностях.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7550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53536"/>
            <a:ext cx="8363272" cy="130325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sz="6000" b="1" dirty="0" smtClean="0">
                <a:solidFill>
                  <a:srgbClr val="C00000"/>
                </a:solidFill>
                <a:latin typeface="Monotype Corsiva" pitchFamily="66" charset="0"/>
              </a:rPr>
              <a:t>Композиция произведения</a:t>
            </a:r>
          </a:p>
        </p:txBody>
      </p:sp>
      <p:sp>
        <p:nvSpPr>
          <p:cNvPr id="69636" name="Oval 4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1666875" cy="1036637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ru-RU" sz="2000" dirty="0" smtClean="0"/>
          </a:p>
          <a:p>
            <a:pPr algn="ctr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ru-RU" sz="2000" dirty="0" smtClean="0">
                <a:solidFill>
                  <a:srgbClr val="FF0000"/>
                </a:solidFill>
              </a:rPr>
              <a:t>1 глава</a:t>
            </a:r>
          </a:p>
        </p:txBody>
      </p:sp>
      <p:sp>
        <p:nvSpPr>
          <p:cNvPr id="10244" name="Oval 5"/>
          <p:cNvSpPr>
            <a:spLocks noChangeArrowheads="1"/>
          </p:cNvSpPr>
          <p:nvPr/>
        </p:nvSpPr>
        <p:spPr bwMode="auto">
          <a:xfrm>
            <a:off x="755650" y="2708275"/>
            <a:ext cx="1871663" cy="1008063"/>
          </a:xfrm>
          <a:prstGeom prst="ellipse">
            <a:avLst/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2-6 главы</a:t>
            </a:r>
          </a:p>
        </p:txBody>
      </p:sp>
      <p:sp>
        <p:nvSpPr>
          <p:cNvPr id="10245" name="Oval 6"/>
          <p:cNvSpPr>
            <a:spLocks noChangeArrowheads="1"/>
          </p:cNvSpPr>
          <p:nvPr/>
        </p:nvSpPr>
        <p:spPr bwMode="auto">
          <a:xfrm>
            <a:off x="1063626" y="3933825"/>
            <a:ext cx="2087562" cy="1008063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7-10 главы</a:t>
            </a:r>
          </a:p>
        </p:txBody>
      </p:sp>
      <p:sp>
        <p:nvSpPr>
          <p:cNvPr id="10246" name="Oval 7"/>
          <p:cNvSpPr>
            <a:spLocks noChangeArrowheads="1"/>
          </p:cNvSpPr>
          <p:nvPr/>
        </p:nvSpPr>
        <p:spPr bwMode="auto">
          <a:xfrm>
            <a:off x="1511300" y="5229226"/>
            <a:ext cx="2232025" cy="1150937"/>
          </a:xfrm>
          <a:prstGeom prst="ellipse">
            <a:avLst/>
          </a:prstGeom>
          <a:solidFill>
            <a:srgbClr val="F0A4E7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11 глава</a:t>
            </a:r>
          </a:p>
        </p:txBody>
      </p:sp>
      <p:sp>
        <p:nvSpPr>
          <p:cNvPr id="10247" name="Rectangle 9"/>
          <p:cNvSpPr>
            <a:spLocks noChangeArrowheads="1"/>
          </p:cNvSpPr>
          <p:nvPr/>
        </p:nvSpPr>
        <p:spPr bwMode="auto">
          <a:xfrm>
            <a:off x="2484438" y="1773238"/>
            <a:ext cx="6119812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Вступление в поэму: приезд Чичикова в губернский город, встреча с чиновниками, подготовка почвы для авантюры</a:t>
            </a:r>
          </a:p>
        </p:txBody>
      </p:sp>
      <p:sp>
        <p:nvSpPr>
          <p:cNvPr id="10248" name="Rectangle 10"/>
          <p:cNvSpPr>
            <a:spLocks noChangeArrowheads="1"/>
          </p:cNvSpPr>
          <p:nvPr/>
        </p:nvSpPr>
        <p:spPr bwMode="auto">
          <a:xfrm>
            <a:off x="2843213" y="2971800"/>
            <a:ext cx="5305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000" b="1" dirty="0"/>
              <a:t>Изображение жизни русских помещиков</a:t>
            </a:r>
          </a:p>
        </p:txBody>
      </p:sp>
      <p:sp>
        <p:nvSpPr>
          <p:cNvPr id="10249" name="Rectangle 11"/>
          <p:cNvSpPr>
            <a:spLocks noChangeArrowheads="1"/>
          </p:cNvSpPr>
          <p:nvPr/>
        </p:nvSpPr>
        <p:spPr bwMode="auto">
          <a:xfrm>
            <a:off x="3563938" y="4267200"/>
            <a:ext cx="417036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/>
              <a:t>Изображение мира чиновников</a:t>
            </a:r>
          </a:p>
        </p:txBody>
      </p:sp>
      <p:sp>
        <p:nvSpPr>
          <p:cNvPr id="10250" name="Rectangle 12"/>
          <p:cNvSpPr>
            <a:spLocks noChangeArrowheads="1"/>
          </p:cNvSpPr>
          <p:nvPr/>
        </p:nvSpPr>
        <p:spPr bwMode="auto">
          <a:xfrm>
            <a:off x="3995738" y="5373688"/>
            <a:ext cx="42497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 dirty="0"/>
              <a:t>Повествование о жизненной судьбе </a:t>
            </a:r>
            <a:r>
              <a:rPr lang="ru-RU" sz="2000" b="1" dirty="0" smtClean="0"/>
              <a:t>Чичикова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01111642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963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963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9636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963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96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600"/>
                            </p:stCondLst>
                            <p:childTnLst>
                              <p:par>
                                <p:cTn id="2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00"/>
                            </p:stCondLst>
                            <p:childTnLst>
                              <p:par>
                                <p:cTn id="3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00"/>
                            </p:stCondLst>
                            <p:childTnLst>
                              <p:par>
                                <p:cTn id="3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6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1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6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1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/>
      <p:bldP spid="69636" grpId="0" uiExpand="1" build="p" animBg="1"/>
      <p:bldP spid="10244" grpId="0" animBg="1"/>
      <p:bldP spid="10245" grpId="0" animBg="1"/>
      <p:bldP spid="10246" grpId="0" animBg="1"/>
      <p:bldP spid="10247" grpId="0"/>
      <p:bldP spid="10248" grpId="0"/>
      <p:bldP spid="10249" grpId="0"/>
      <p:bldP spid="102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Карта путешествия Чичикова</a:t>
            </a:r>
            <a:endParaRPr lang="ru-RU" b="1" dirty="0"/>
          </a:p>
        </p:txBody>
      </p:sp>
      <p:pic>
        <p:nvPicPr>
          <p:cNvPr id="4" name="Объект 3" descr="http://festival.1september.ru/articles/414508/img8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839657"/>
            <a:ext cx="8064896" cy="577425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9" descr="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347864" y="859921"/>
            <a:ext cx="1207725" cy="1669410"/>
          </a:xfrm>
          <a:prstGeom prst="rect">
            <a:avLst/>
          </a:prstGeom>
          <a:noFill/>
          <a:ln/>
        </p:spPr>
      </p:pic>
      <p:pic>
        <p:nvPicPr>
          <p:cNvPr id="7" name="Picture 7" descr="2189622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7237726" y="918930"/>
            <a:ext cx="1366721" cy="1697431"/>
          </a:xfrm>
          <a:prstGeom prst="rect">
            <a:avLst/>
          </a:prstGeom>
          <a:noFill/>
          <a:ln/>
        </p:spPr>
      </p:pic>
      <p:pic>
        <p:nvPicPr>
          <p:cNvPr id="8" name="Picture 7" descr="af07d2e0f8c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627784" y="4905053"/>
            <a:ext cx="1656184" cy="1722591"/>
          </a:xfrm>
          <a:prstGeom prst="rect">
            <a:avLst/>
          </a:prstGeom>
          <a:noFill/>
          <a:ln/>
        </p:spPr>
      </p:pic>
      <p:pic>
        <p:nvPicPr>
          <p:cNvPr id="9" name="Picture 7" descr="796_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649096" y="4139993"/>
            <a:ext cx="1344197" cy="1701250"/>
          </a:xfrm>
          <a:prstGeom prst="rect">
            <a:avLst/>
          </a:prstGeom>
          <a:noFill/>
          <a:ln/>
        </p:spPr>
      </p:pic>
      <p:pic>
        <p:nvPicPr>
          <p:cNvPr id="10" name="Picture 7" descr="74621718_large_4i4ikov_manilov_majakovskij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1205933" y="806641"/>
            <a:ext cx="971475" cy="1267920"/>
          </a:xfrm>
          <a:prstGeom prst="rect">
            <a:avLst/>
          </a:prstGeom>
          <a:noFill/>
          <a:ln/>
        </p:spPr>
      </p:pic>
      <p:pic>
        <p:nvPicPr>
          <p:cNvPr id="11" name="Picture 2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23" y="2780928"/>
            <a:ext cx="1603048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02026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80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027584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План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ru-RU" sz="4400" b="1" dirty="0" smtClean="0"/>
          </a:p>
          <a:p>
            <a:r>
              <a:rPr lang="ru-RU" sz="4400" b="1" dirty="0" smtClean="0"/>
              <a:t>1. Описание </a:t>
            </a:r>
            <a:r>
              <a:rPr lang="ru-RU" sz="4400" b="1" dirty="0"/>
              <a:t>д</a:t>
            </a:r>
            <a:r>
              <a:rPr lang="ru-RU" sz="4400" b="1" dirty="0" smtClean="0"/>
              <a:t>еревни.</a:t>
            </a:r>
          </a:p>
          <a:p>
            <a:r>
              <a:rPr lang="ru-RU" sz="4400" b="1" dirty="0" smtClean="0"/>
              <a:t>2. Дом помещика.</a:t>
            </a:r>
          </a:p>
          <a:p>
            <a:r>
              <a:rPr lang="ru-RU" sz="4400" b="1" dirty="0" smtClean="0"/>
              <a:t>3. Портрет помещика.</a:t>
            </a:r>
          </a:p>
          <a:p>
            <a:r>
              <a:rPr lang="ru-RU" sz="4400" b="1" dirty="0" smtClean="0"/>
              <a:t>4. Интерьер.</a:t>
            </a:r>
          </a:p>
          <a:p>
            <a:r>
              <a:rPr lang="ru-RU" sz="4400" b="1" dirty="0" smtClean="0"/>
              <a:t>5. Сцена купли-продажи.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303840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2061008"/>
              </p:ext>
            </p:extLst>
          </p:nvPr>
        </p:nvGraphicFramePr>
        <p:xfrm>
          <a:off x="1" y="1"/>
          <a:ext cx="9144000" cy="6857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  <a:gridCol w="3048000"/>
              </a:tblGrid>
              <a:tr h="1209804"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Основные черты 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Обобщённый образ</a:t>
                      </a:r>
                      <a:endParaRPr lang="ru-RU" sz="3200" b="1" i="1" dirty="0"/>
                    </a:p>
                  </a:txBody>
                  <a:tcPr/>
                </a:tc>
              </a:tr>
              <a:tr h="1129639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Манилов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</a:tr>
              <a:tr h="1129639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Коробочка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/>
                </a:tc>
              </a:tr>
              <a:tr h="1129639">
                <a:tc>
                  <a:txBody>
                    <a:bodyPr/>
                    <a:lstStyle/>
                    <a:p>
                      <a:r>
                        <a:rPr lang="ru-RU" sz="3200" b="1" i="1" dirty="0" err="1" smtClean="0"/>
                        <a:t>Ноздрёв</a:t>
                      </a:r>
                      <a:r>
                        <a:rPr lang="ru-RU" sz="3200" b="1" i="1" dirty="0" smtClean="0"/>
                        <a:t> 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</a:tr>
              <a:tr h="1129639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Собакевич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/>
                    </a:p>
                  </a:txBody>
                  <a:tcPr/>
                </a:tc>
              </a:tr>
              <a:tr h="1129639">
                <a:tc>
                  <a:txBody>
                    <a:bodyPr/>
                    <a:lstStyle/>
                    <a:p>
                      <a:r>
                        <a:rPr lang="ru-RU" sz="3200" b="1" i="1" dirty="0" smtClean="0"/>
                        <a:t>Плюшкин</a:t>
                      </a:r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200" b="1" i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31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91264" cy="1124744"/>
          </a:xfrm>
        </p:spPr>
        <p:txBody>
          <a:bodyPr>
            <a:noAutofit/>
          </a:bodyPr>
          <a:lstStyle/>
          <a:p>
            <a:pPr algn="ctr"/>
            <a:r>
              <a:rPr lang="ru-RU" sz="6000" i="1" dirty="0" smtClean="0">
                <a:solidFill>
                  <a:srgbClr val="FF0000"/>
                </a:solidFill>
              </a:rPr>
              <a:t>Манилов</a:t>
            </a:r>
            <a:endParaRPr lang="ru-RU" sz="6000" i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Манил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772816"/>
            <a:ext cx="3672408" cy="4780354"/>
          </a:xfrm>
          <a:prstGeom prst="round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4716016" y="1916832"/>
            <a:ext cx="41044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latin typeface="Arial" pitchFamily="34" charset="0"/>
                <a:cs typeface="Arial" pitchFamily="34" charset="0"/>
              </a:rPr>
              <a:t>«…Ни </a:t>
            </a:r>
            <a:r>
              <a:rPr lang="ru-RU" sz="4800" i="1" dirty="0">
                <a:latin typeface="Arial" pitchFamily="34" charset="0"/>
                <a:cs typeface="Arial" pitchFamily="34" charset="0"/>
              </a:rPr>
              <a:t>то ни се, ни в городе </a:t>
            </a:r>
            <a:r>
              <a:rPr lang="ru-RU" sz="4800" i="1" dirty="0" smtClean="0">
                <a:latin typeface="Arial" pitchFamily="34" charset="0"/>
                <a:cs typeface="Arial" pitchFamily="34" charset="0"/>
              </a:rPr>
              <a:t>Богдан, </a:t>
            </a:r>
            <a:r>
              <a:rPr lang="ru-RU" sz="4800" i="1" dirty="0">
                <a:latin typeface="Arial" pitchFamily="34" charset="0"/>
                <a:cs typeface="Arial" pitchFamily="34" charset="0"/>
              </a:rPr>
              <a:t>ни в селе Селифан».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629</TotalTime>
  <Words>308</Words>
  <Application>Microsoft Office PowerPoint</Application>
  <PresentationFormat>Экран (4:3)</PresentationFormat>
  <Paragraphs>69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Трек</vt:lpstr>
      <vt:lpstr>Техническая</vt:lpstr>
      <vt:lpstr>Апекс</vt:lpstr>
      <vt:lpstr>Яркая</vt:lpstr>
      <vt:lpstr>Метро</vt:lpstr>
      <vt:lpstr>1_Техническая</vt:lpstr>
      <vt:lpstr>Н. В. Гоголь (1809 – 1852)</vt:lpstr>
      <vt:lpstr>Образы помещиков  в поэме Н. В. Гоголя  «Мёртвые души»</vt:lpstr>
      <vt:lpstr>Презентация PowerPoint</vt:lpstr>
      <vt:lpstr>Цели и задачи:</vt:lpstr>
      <vt:lpstr>Композиция произведения</vt:lpstr>
      <vt:lpstr>Карта путешествия Чичикова</vt:lpstr>
      <vt:lpstr>План</vt:lpstr>
      <vt:lpstr>Презентация PowerPoint</vt:lpstr>
      <vt:lpstr>Манилов</vt:lpstr>
      <vt:lpstr>Коробочка</vt:lpstr>
      <vt:lpstr>Ноздрёв</vt:lpstr>
      <vt:lpstr>СОБАКЕВИЧ</vt:lpstr>
      <vt:lpstr>Плюшкин</vt:lpstr>
      <vt:lpstr>Основа достоверности художественного образа – в сочетании индивидуального и типического</vt:lpstr>
      <vt:lpstr>Кто есть кто?</vt:lpstr>
      <vt:lpstr>Домашнее задание:</vt:lpstr>
    </vt:vector>
  </TitlesOfParts>
  <Company>ГОУ ЦО №1828 "Сабурово"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Образы помещиков  в поэме Н. В. Гоголя  «Мёртвые души»</dc:title>
  <dc:creator>danchenko</dc:creator>
  <cp:lastModifiedBy>Parents</cp:lastModifiedBy>
  <cp:revision>67</cp:revision>
  <dcterms:created xsi:type="dcterms:W3CDTF">2011-04-11T05:22:53Z</dcterms:created>
  <dcterms:modified xsi:type="dcterms:W3CDTF">2013-11-28T07:25:59Z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849187</vt:lpwstr>
  </property>
  <property fmtid="{D5CDD505-2E9C-101B-9397-08002B2CF9AE}" name="NXPowerLiteVersion" pid="3">
    <vt:lpwstr>D4.1.4</vt:lpwstr>
  </property>
</Properties>
</file>