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69" r:id="rId2"/>
    <p:sldId id="280" r:id="rId3"/>
    <p:sldId id="317" r:id="rId4"/>
    <p:sldId id="283" r:id="rId5"/>
    <p:sldId id="285" r:id="rId6"/>
    <p:sldId id="288" r:id="rId7"/>
    <p:sldId id="298" r:id="rId8"/>
    <p:sldId id="307" r:id="rId9"/>
    <p:sldId id="309" r:id="rId10"/>
    <p:sldId id="32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CC00"/>
    <a:srgbClr val="00FF00"/>
    <a:srgbClr val="980691"/>
    <a:srgbClr val="CC8800"/>
    <a:srgbClr val="99FDE3"/>
    <a:srgbClr val="6DFBA6"/>
    <a:srgbClr val="07F969"/>
    <a:srgbClr val="66FF33"/>
    <a:srgbClr val="A1BF0D"/>
    <a:srgbClr val="25F70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6376" autoAdjust="0"/>
    <p:restoredTop sz="95000" autoAdjust="0"/>
  </p:normalViewPr>
  <p:slideViewPr>
    <p:cSldViewPr snapToGrid="0">
      <p:cViewPr>
        <p:scale>
          <a:sx n="70" d="100"/>
          <a:sy n="70" d="100"/>
        </p:scale>
        <p:origin x="-150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74957-04B8-4699-A3C9-2C6CD32A0D5D}" type="datetimeFigureOut">
              <a:rPr lang="uk-UA" smtClean="0"/>
              <a:pPr/>
              <a:t>03.03.2014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DE0EE7-5188-4831-99DC-B8FCA0D16BDC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E0EE7-5188-4831-99DC-B8FCA0D16BDC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E0EE7-5188-4831-99DC-B8FCA0D16BDC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E0EE7-5188-4831-99DC-B8FCA0D16BDC}" type="slidenum">
              <a:rPr lang="uk-UA" smtClean="0"/>
              <a:pPr/>
              <a:t>3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E0EE7-5188-4831-99DC-B8FCA0D16BDC}" type="slidenum">
              <a:rPr lang="uk-UA" smtClean="0"/>
              <a:pPr/>
              <a:t>4</a:t>
            </a:fld>
            <a:endParaRPr 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E0EE7-5188-4831-99DC-B8FCA0D16BDC}" type="slidenum">
              <a:rPr lang="uk-UA" smtClean="0"/>
              <a:pPr/>
              <a:t>5</a:t>
            </a:fld>
            <a:endParaRPr 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E0EE7-5188-4831-99DC-B8FCA0D16BDC}" type="slidenum">
              <a:rPr lang="uk-UA" smtClean="0"/>
              <a:pPr/>
              <a:t>6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4000"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4000"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4000"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4000"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4000"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4000"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 advClick="0" advTm="4000">
    <p:zo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file:///D:\&#1074;&#1077;&#1082;&#1090;&#1086;&#1088;&#1080;\Sound%2049.wav" TargetMode="External"/><Relationship Id="rId7" Type="http://schemas.openxmlformats.org/officeDocument/2006/relationships/image" Target="../media/image3.png"/><Relationship Id="rId2" Type="http://schemas.openxmlformats.org/officeDocument/2006/relationships/audio" Target="file:///D:\&#1074;&#1077;&#1082;&#1090;&#1086;&#1088;&#1080;\Sound%2048.wav" TargetMode="External"/><Relationship Id="rId1" Type="http://schemas.openxmlformats.org/officeDocument/2006/relationships/audio" Target="file:///D:\&#1074;&#1077;&#1082;&#1090;&#1086;&#1088;&#1080;\Sound%2047.wav" TargetMode="Externa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6.png"/><Relationship Id="rId4" Type="http://schemas.openxmlformats.org/officeDocument/2006/relationships/audio" Target="file:///D:\&#1074;&#1077;&#1082;&#1090;&#1086;&#1088;&#1080;\Sound%2050.wav" TargetMode="Externa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2.wav"/><Relationship Id="rId7" Type="http://schemas.openxmlformats.org/officeDocument/2006/relationships/notesSlide" Target="../notesSlides/notesSlide4.xml"/><Relationship Id="rId12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audio" Target="file:///D:\&#1074;&#1077;&#1082;&#1090;&#1086;&#1088;&#1080;\Sound%2051.wav" TargetMode="Externa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0.png"/><Relationship Id="rId5" Type="http://schemas.openxmlformats.org/officeDocument/2006/relationships/audio" Target="../media/audio3.wav"/><Relationship Id="rId10" Type="http://schemas.openxmlformats.org/officeDocument/2006/relationships/image" Target="../media/image9.png"/><Relationship Id="rId4" Type="http://schemas.openxmlformats.org/officeDocument/2006/relationships/audio" Target="file:///D:\&#1074;&#1077;&#1082;&#1090;&#1086;&#1088;&#1080;\Sound%2055.wav" TargetMode="Externa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audio" Target="file:///D:\&#1074;&#1077;&#1082;&#1090;&#1086;&#1088;&#1080;\Sound%2058.wav" TargetMode="External"/><Relationship Id="rId7" Type="http://schemas.openxmlformats.org/officeDocument/2006/relationships/image" Target="../media/image12.png"/><Relationship Id="rId2" Type="http://schemas.openxmlformats.org/officeDocument/2006/relationships/audio" Target="file:///D:\&#1074;&#1077;&#1082;&#1090;&#1086;&#1088;&#1080;\Sound%2057.wav" TargetMode="External"/><Relationship Id="rId1" Type="http://schemas.openxmlformats.org/officeDocument/2006/relationships/audio" Target="file:///D:\&#1074;&#1077;&#1082;&#1090;&#1086;&#1088;&#1080;\Sound%2056.wav" TargetMode="Externa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5.png"/><Relationship Id="rId4" Type="http://schemas.openxmlformats.org/officeDocument/2006/relationships/audio" Target="file:///D:\&#1074;&#1077;&#1082;&#1090;&#1086;&#1088;&#1080;\Sound%2059.wav" TargetMode="External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D:\&#1074;&#1077;&#1082;&#1090;&#1086;&#1088;&#1080;\Sound%2061.wav" TargetMode="External"/><Relationship Id="rId1" Type="http://schemas.openxmlformats.org/officeDocument/2006/relationships/audio" Target="file:///D:\&#1074;&#1077;&#1082;&#1090;&#1086;&#1088;&#1080;\Sound%2060.wav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5357818" y="428604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;</a:t>
            </a:r>
            <a:endParaRPr lang="uk-UA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5000628" y="428604"/>
            <a:ext cx="260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(</a:t>
            </a:r>
            <a:endParaRPr lang="uk-UA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643306" y="2357430"/>
          <a:ext cx="5191140" cy="39290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114"/>
                <a:gridCol w="519114"/>
                <a:gridCol w="519114"/>
                <a:gridCol w="519114"/>
                <a:gridCol w="519114"/>
                <a:gridCol w="519114"/>
                <a:gridCol w="519114"/>
                <a:gridCol w="519114"/>
                <a:gridCol w="519114"/>
                <a:gridCol w="519114"/>
              </a:tblGrid>
              <a:tr h="491136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1136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1136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1136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1136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1136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1136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1136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 rot="16200000">
            <a:off x="3750463" y="4321975"/>
            <a:ext cx="3929090" cy="1588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626451" y="4815819"/>
            <a:ext cx="5143536" cy="1588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57818" y="364331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uk-UA" dirty="0"/>
          </a:p>
        </p:txBody>
      </p:sp>
      <p:sp>
        <p:nvSpPr>
          <p:cNvPr id="12" name="TextBox 11"/>
          <p:cNvSpPr txBox="1"/>
          <p:nvPr/>
        </p:nvSpPr>
        <p:spPr>
          <a:xfrm>
            <a:off x="6072198" y="485776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uk-UA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429256" y="485776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0</a:t>
            </a:r>
            <a:endParaRPr lang="uk-UA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501090" y="485776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x</a:t>
            </a:r>
            <a:endParaRPr lang="uk-UA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357818" y="235743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y</a:t>
            </a:r>
            <a:endParaRPr lang="uk-UA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357818" y="321468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endParaRPr lang="uk-UA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357818" y="414338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uk-UA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572264" y="485776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</a:t>
            </a:r>
            <a:endParaRPr lang="uk-UA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929190" y="485776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-1</a:t>
            </a:r>
            <a:endParaRPr lang="uk-UA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357818" y="271462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</a:t>
            </a:r>
            <a:endParaRPr lang="uk-UA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072330" y="485776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uk-UA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>
            <a:off x="4672935" y="5794881"/>
            <a:ext cx="1571636" cy="1588"/>
          </a:xfrm>
          <a:prstGeom prst="straightConnector1">
            <a:avLst/>
          </a:prstGeom>
          <a:ln w="3810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5715008" y="3344921"/>
            <a:ext cx="1571636" cy="470418"/>
          </a:xfrm>
          <a:prstGeom prst="straightConnector1">
            <a:avLst/>
          </a:prstGeom>
          <a:ln w="38100">
            <a:solidFill>
              <a:srgbClr val="661E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429124" y="485776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-2</a:t>
            </a:r>
            <a:endParaRPr lang="uk-UA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857620" y="485776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-3</a:t>
            </a:r>
            <a:endParaRPr lang="uk-UA" b="1" dirty="0"/>
          </a:p>
        </p:txBody>
      </p:sp>
      <p:cxnSp>
        <p:nvCxnSpPr>
          <p:cNvPr id="35" name="Прямая со стрелкой 34"/>
          <p:cNvCxnSpPr/>
          <p:nvPr/>
        </p:nvCxnSpPr>
        <p:spPr>
          <a:xfrm rot="16200000" flipV="1">
            <a:off x="3964777" y="3036091"/>
            <a:ext cx="1928826" cy="1571636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5400000" flipH="1" flipV="1">
            <a:off x="6572264" y="4567793"/>
            <a:ext cx="1928826" cy="5000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643834" y="485776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uk-UA" dirty="0"/>
          </a:p>
        </p:txBody>
      </p:sp>
      <p:sp>
        <p:nvSpPr>
          <p:cNvPr id="55" name="TextBox 54"/>
          <p:cNvSpPr txBox="1"/>
          <p:nvPr/>
        </p:nvSpPr>
        <p:spPr>
          <a:xfrm>
            <a:off x="5286380" y="550070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-2</a:t>
            </a:r>
            <a:endParaRPr lang="uk-UA" dirty="0"/>
          </a:p>
        </p:txBody>
      </p:sp>
      <p:sp>
        <p:nvSpPr>
          <p:cNvPr id="56" name="TextBox 55"/>
          <p:cNvSpPr txBox="1"/>
          <p:nvPr/>
        </p:nvSpPr>
        <p:spPr>
          <a:xfrm>
            <a:off x="7072330" y="5857892"/>
            <a:ext cx="399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uk-UA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7715272" y="350043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uk-UA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4643438" y="35716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</a:t>
            </a:r>
            <a:endParaRPr lang="uk-UA" sz="2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7072330" y="485776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</a:t>
            </a:r>
            <a:endParaRPr lang="uk-UA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4643438" y="857232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uk-UA" sz="24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5000628" y="92867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</a:t>
            </a:r>
            <a:r>
              <a:rPr lang="en-US" b="1" dirty="0" smtClean="0"/>
              <a:t> </a:t>
            </a:r>
            <a:r>
              <a:rPr lang="en-US" dirty="0" smtClean="0"/>
              <a:t>   </a:t>
            </a:r>
            <a:r>
              <a:rPr lang="ru-RU" b="1" dirty="0" smtClean="0"/>
              <a:t>;</a:t>
            </a:r>
            <a:r>
              <a:rPr lang="en-US" b="1" dirty="0" smtClean="0"/>
              <a:t> </a:t>
            </a:r>
            <a:r>
              <a:rPr lang="en-US" dirty="0" smtClean="0"/>
              <a:t>  </a:t>
            </a:r>
            <a:r>
              <a:rPr lang="ru-RU" dirty="0" smtClean="0"/>
              <a:t> </a:t>
            </a:r>
            <a:r>
              <a:rPr lang="ru-RU" b="1" dirty="0" smtClean="0"/>
              <a:t>)</a:t>
            </a:r>
            <a:endParaRPr lang="uk-UA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3643306" y="142873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АВ</a:t>
            </a:r>
            <a:endParaRPr lang="uk-UA" sz="24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4071934" y="1500174"/>
            <a:ext cx="20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(4 – 3; 2 – (-2) ) ;</a:t>
            </a:r>
            <a:endParaRPr lang="uk-UA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6858016" y="1428736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АВ</a:t>
            </a:r>
            <a:endParaRPr lang="uk-UA" sz="24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7286644" y="150017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(1; 4)</a:t>
            </a:r>
            <a:endParaRPr lang="uk-UA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5715008" y="3857628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</a:t>
            </a:r>
            <a:endParaRPr lang="uk-UA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0" y="2857496"/>
            <a:ext cx="3913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Определите координаты</a:t>
            </a:r>
            <a:r>
              <a:rPr lang="ru-RU" b="1" dirty="0" smtClean="0"/>
              <a:t>:</a:t>
            </a:r>
            <a:endParaRPr lang="uk-UA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6143636" y="5857892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</a:t>
            </a:r>
            <a:endParaRPr lang="uk-UA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4429124" y="5857892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uk-UA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4214810" y="2571744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</a:t>
            </a:r>
            <a:endParaRPr lang="uk-UA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5715008" y="450057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</a:t>
            </a:r>
            <a:endParaRPr lang="uk-UA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7143768" y="3429000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K</a:t>
            </a:r>
            <a:endParaRPr lang="uk-UA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785786" y="3429000"/>
            <a:ext cx="1967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вектора  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CD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85786" y="4143380"/>
            <a:ext cx="1907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вектора  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NK</a:t>
            </a:r>
            <a:endParaRPr lang="uk-UA" sz="24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85786" y="4857760"/>
            <a:ext cx="1974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вектора  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OM</a:t>
            </a:r>
            <a:endParaRPr lang="uk-UA" sz="2400" b="1" dirty="0"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5720" y="296206"/>
            <a:ext cx="4255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Координаты начала вектора: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97912" y="820656"/>
            <a:ext cx="4116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Координаты конца вектора: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10104" y="1404352"/>
            <a:ext cx="3176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Координаты вектора 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286380" y="550070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-2</a:t>
            </a:r>
            <a:endParaRPr lang="uk-UA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5715008" y="428604"/>
            <a:ext cx="260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)</a:t>
            </a:r>
            <a:endParaRPr lang="uk-UA" b="1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5357818" y="3643314"/>
            <a:ext cx="330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</a:t>
            </a:r>
            <a:endParaRPr lang="uk-UA" b="1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7643834" y="485776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4</a:t>
            </a:r>
            <a:endParaRPr lang="uk-UA" b="1" dirty="0"/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>
            <a:off x="3786182" y="1428736"/>
            <a:ext cx="357190" cy="1588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7000892" y="1428736"/>
            <a:ext cx="357190" cy="1588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2144822" y="3476054"/>
            <a:ext cx="357190" cy="1588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2132630" y="4153858"/>
            <a:ext cx="357190" cy="1588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2217974" y="4880430"/>
            <a:ext cx="357190" cy="1588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Стрелка вправо 62">
            <a:hlinkClick r:id="rId4" action="ppaction://hlinksldjump"/>
          </p:cNvPr>
          <p:cNvSpPr/>
          <p:nvPr/>
        </p:nvSpPr>
        <p:spPr>
          <a:xfrm>
            <a:off x="7918012" y="6401195"/>
            <a:ext cx="1062318" cy="3765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Решение</a:t>
            </a:r>
            <a:endParaRPr lang="uk-UA" sz="1400" dirty="0"/>
          </a:p>
        </p:txBody>
      </p:sp>
    </p:spTree>
  </p:cSld>
  <p:clrMapOvr>
    <a:masterClrMapping/>
  </p:clrMapOvr>
  <p:transition spd="slow" advTm="60672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000"/>
                            </p:stCondLst>
                            <p:childTnLst>
                              <p:par>
                                <p:cTn id="163" presetID="2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7" dur="10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500"/>
                            </p:stCondLst>
                            <p:childTnLst>
                              <p:par>
                                <p:cTn id="169" presetID="35" presetClass="emph" presetSubtype="0" repeatCount="300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9000"/>
                            </p:stCondLst>
                            <p:childTnLst>
                              <p:par>
                                <p:cTn id="17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9500"/>
                            </p:stCondLst>
                            <p:childTnLst>
                              <p:par>
                                <p:cTn id="193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2500"/>
                            </p:stCondLst>
                            <p:childTnLst>
                              <p:par>
                                <p:cTn id="2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1481E-6 L -0.21406 -0.64468 " pathEditMode="relative" rAng="0" ptsTypes="AA">
                                      <p:cBhvr>
                                        <p:cTn id="22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" y="-3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3500"/>
                            </p:stCondLst>
                            <p:childTnLst>
                              <p:par>
                                <p:cTn id="222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1481E-6 L 0.01285 -0.73843 " pathEditMode="relative" rAng="0" ptsTypes="AA">
                                      <p:cBhvr>
                                        <p:cTn id="2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" y="-3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14500"/>
                            </p:stCondLst>
                            <p:childTnLst>
                              <p:par>
                                <p:cTn id="225" presetID="2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17000"/>
                            </p:stCondLst>
                            <p:childTnLst>
                              <p:par>
                                <p:cTn id="231" presetID="35" presetClass="emph" presetSubtype="0" repeatCount="300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21500"/>
                            </p:stCondLst>
                            <p:childTnLst>
                              <p:par>
                                <p:cTn id="2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22000"/>
                            </p:stCondLst>
                            <p:childTnLst>
                              <p:par>
                                <p:cTn id="245" presetID="35" presetClass="emph" presetSubtype="0" repeatCount="300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35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35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35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27000"/>
                            </p:stCondLst>
                            <p:childTnLst>
                              <p:par>
                                <p:cTn id="254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0115 L -0.26927 -0.57176 " pathEditMode="relative" rAng="0" ptsTypes="AA">
                                      <p:cBhvr>
                                        <p:cTn id="2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" y="-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28000"/>
                            </p:stCondLst>
                            <p:childTnLst>
                              <p:par>
                                <p:cTn id="257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85185E-6 L 0.02205 -0.39398 " pathEditMode="relative" rAng="0" ptsTypes="AA">
                                      <p:cBhvr>
                                        <p:cTn id="25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-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29000"/>
                            </p:stCondLst>
                            <p:childTnLst>
                              <p:par>
                                <p:cTn id="260" presetID="2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31500"/>
                            </p:stCondLst>
                            <p:childTnLst>
                              <p:par>
                                <p:cTn id="26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32500"/>
                            </p:stCondLst>
                            <p:childTnLst>
                              <p:par>
                                <p:cTn id="277" presetID="2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35000"/>
                            </p:stCondLst>
                            <p:childTnLst>
                              <p:par>
                                <p:cTn id="28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6000"/>
                            </p:stCondLst>
                            <p:childTnLst>
                              <p:par>
                                <p:cTn id="294" presetID="53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38000"/>
                            </p:stCondLst>
                            <p:childTnLst>
                              <p:par>
                                <p:cTn id="300" presetID="2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42000"/>
                            </p:stCondLst>
                            <p:childTnLst>
                              <p:par>
                                <p:cTn id="30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43000"/>
                            </p:stCondLst>
                            <p:childTnLst>
                              <p:par>
                                <p:cTn id="319" presetID="15" presetClass="entr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15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1000"/>
                            </p:stCondLst>
                            <p:childTnLst>
                              <p:par>
                                <p:cTn id="332" presetID="15" presetClass="entr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8" presetID="15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3" grpId="0"/>
      <p:bldP spid="14" grpId="0"/>
      <p:bldP spid="15" grpId="0"/>
      <p:bldP spid="22" grpId="0"/>
      <p:bldP spid="23" grpId="0"/>
      <p:bldP spid="24" grpId="0"/>
      <p:bldP spid="25" grpId="0"/>
      <p:bldP spid="26" grpId="0"/>
      <p:bldP spid="27" grpId="0"/>
      <p:bldP spid="32" grpId="0"/>
      <p:bldP spid="33" grpId="0"/>
      <p:bldP spid="54" grpId="0"/>
      <p:bldP spid="54" grpId="1"/>
      <p:bldP spid="55" grpId="0"/>
      <p:bldP spid="56" grpId="0"/>
      <p:bldP spid="56" grpId="1"/>
      <p:bldP spid="57" grpId="0"/>
      <p:bldP spid="57" grpId="1"/>
      <p:bldP spid="59" grpId="0"/>
      <p:bldP spid="60" grpId="0"/>
      <p:bldP spid="61" grpId="0"/>
      <p:bldP spid="62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2" grpId="0"/>
      <p:bldP spid="83" grpId="0"/>
      <p:bldP spid="85" grpId="0"/>
      <p:bldP spid="86" grpId="0"/>
      <p:bldP spid="47" grpId="0"/>
      <p:bldP spid="47" grpId="3"/>
      <p:bldP spid="51" grpId="1"/>
      <p:bldP spid="51" grpId="2"/>
      <p:bldP spid="52" grpId="1"/>
      <p:bldP spid="5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29700"/>
            </a:gs>
            <a:gs pos="13000">
              <a:srgbClr val="FFA800"/>
            </a:gs>
            <a:gs pos="28000">
              <a:srgbClr val="CC8800"/>
            </a:gs>
            <a:gs pos="45000">
              <a:srgbClr val="FFFF00"/>
            </a:gs>
            <a:gs pos="58000">
              <a:srgbClr val="FFC000"/>
            </a:gs>
            <a:gs pos="72000">
              <a:srgbClr val="FFA800"/>
            </a:gs>
            <a:gs pos="87000">
              <a:srgbClr val="AC7300"/>
            </a:gs>
            <a:gs pos="100000">
              <a:srgbClr val="FFA800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лево 1">
            <a:hlinkClick r:id="rId3" action="ppaction://hlinksldjump"/>
          </p:cNvPr>
          <p:cNvSpPr/>
          <p:nvPr/>
        </p:nvSpPr>
        <p:spPr>
          <a:xfrm>
            <a:off x="7754586" y="6210795"/>
            <a:ext cx="1056905" cy="368135"/>
          </a:xfrm>
          <a:prstGeom prst="lef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989" y="159065"/>
          <a:ext cx="2382982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426"/>
                <a:gridCol w="340426"/>
                <a:gridCol w="340426"/>
                <a:gridCol w="340426"/>
                <a:gridCol w="340426"/>
                <a:gridCol w="340426"/>
                <a:gridCol w="34042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</a:t>
                      </a:r>
                      <a:endParaRPr lang="uk-UA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777" y="3272165"/>
          <a:ext cx="3091212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3468"/>
                <a:gridCol w="343468"/>
                <a:gridCol w="343468"/>
                <a:gridCol w="343468"/>
                <a:gridCol w="343468"/>
                <a:gridCol w="343468"/>
                <a:gridCol w="343468"/>
                <a:gridCol w="343468"/>
                <a:gridCol w="3434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</a:t>
                      </a:r>
                      <a:endParaRPr lang="uk-UA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86191" y="305595"/>
          <a:ext cx="341619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1619"/>
                <a:gridCol w="341619"/>
                <a:gridCol w="341619"/>
                <a:gridCol w="341619"/>
                <a:gridCol w="341619"/>
                <a:gridCol w="341619"/>
                <a:gridCol w="341619"/>
                <a:gridCol w="341619"/>
                <a:gridCol w="341619"/>
                <a:gridCol w="341619"/>
              </a:tblGrid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</a:t>
                      </a:r>
                      <a:endParaRPr lang="uk-UA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529006" y="4194582"/>
          <a:ext cx="2382982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426"/>
                <a:gridCol w="340426"/>
                <a:gridCol w="340426"/>
                <a:gridCol w="340426"/>
                <a:gridCol w="340426"/>
                <a:gridCol w="340426"/>
                <a:gridCol w="340426"/>
              </a:tblGrid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5</a:t>
                      </a:r>
                      <a:endParaRPr lang="uk-UA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868964" y="2884392"/>
          <a:ext cx="3083058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562"/>
                <a:gridCol w="342562"/>
                <a:gridCol w="342562"/>
                <a:gridCol w="342562"/>
                <a:gridCol w="342562"/>
                <a:gridCol w="342562"/>
                <a:gridCol w="342562"/>
                <a:gridCol w="342562"/>
                <a:gridCol w="34256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3</a:t>
                      </a:r>
                      <a:endParaRPr lang="uk-UA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 rot="5400000" flipH="1" flipV="1">
            <a:off x="467553" y="214347"/>
            <a:ext cx="1485900" cy="1362075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V="1">
            <a:off x="483401" y="1666632"/>
            <a:ext cx="733816" cy="68063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 flipH="1" flipV="1">
            <a:off x="466381" y="3684189"/>
            <a:ext cx="1112293" cy="10440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201624" y="3255759"/>
            <a:ext cx="1723335" cy="1115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6210545" y="3625979"/>
            <a:ext cx="1016991" cy="446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14146" y="4755538"/>
            <a:ext cx="171961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5384189" y="670588"/>
            <a:ext cx="137383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381826" y="1047632"/>
            <a:ext cx="1708366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 flipV="1">
            <a:off x="7208903" y="4567604"/>
            <a:ext cx="1366887" cy="11123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V="1">
            <a:off x="6992087" y="4779708"/>
            <a:ext cx="1112363" cy="68815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218123" y="4781790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573941" y="3278972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188996" y="4964188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11311" y="589258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895577" y="4617823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084555" y="680569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529728" y="3635335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100477" y="1054021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11747" y="4066938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61882" y="2039734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7953575" y="4668712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7217333" y="5040052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6150083" y="1118964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127945" y="730450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1251757" y="4839496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61743" y="4133240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6589139" y="3695492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6637500" y="3335760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953336" y="637402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609391" y="2084719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 flipH="1" flipV="1">
            <a:off x="423324" y="925830"/>
            <a:ext cx="2218414" cy="6917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1535440" y="901184"/>
            <a:ext cx="8980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 + y</a:t>
            </a:r>
            <a:endParaRPr lang="uk-UA" sz="2400" dirty="0"/>
          </a:p>
        </p:txBody>
      </p:sp>
      <p:cxnSp>
        <p:nvCxnSpPr>
          <p:cNvPr id="49" name="Прямая со стрелкой 48"/>
          <p:cNvCxnSpPr/>
          <p:nvPr/>
        </p:nvCxnSpPr>
        <p:spPr>
          <a:xfrm>
            <a:off x="2161452" y="996865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5400000" flipH="1" flipV="1">
            <a:off x="808997" y="1695949"/>
            <a:ext cx="1485900" cy="13620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1553716" y="2404945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cxnSp>
        <p:nvCxnSpPr>
          <p:cNvPr id="57" name="Прямая со стрелкой 56"/>
          <p:cNvCxnSpPr/>
          <p:nvPr/>
        </p:nvCxnSpPr>
        <p:spPr>
          <a:xfrm>
            <a:off x="1610811" y="2448966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1672388" y="992446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9" name="Таблица 58"/>
          <p:cNvGraphicFramePr>
            <a:graphicFrameLocks noGrp="1"/>
          </p:cNvGraphicFramePr>
          <p:nvPr/>
        </p:nvGraphicFramePr>
        <p:xfrm>
          <a:off x="2751101" y="167240"/>
          <a:ext cx="2382982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426"/>
                <a:gridCol w="340426"/>
                <a:gridCol w="340426"/>
                <a:gridCol w="340426"/>
                <a:gridCol w="340426"/>
                <a:gridCol w="340426"/>
                <a:gridCol w="34042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</a:t>
                      </a:r>
                      <a:endParaRPr lang="uk-UA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cxnSp>
        <p:nvCxnSpPr>
          <p:cNvPr id="60" name="Прямая со стрелкой 59"/>
          <p:cNvCxnSpPr/>
          <p:nvPr/>
        </p:nvCxnSpPr>
        <p:spPr>
          <a:xfrm rot="5400000" flipH="1" flipV="1">
            <a:off x="3699261" y="221251"/>
            <a:ext cx="1485900" cy="1362075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rot="16200000" flipV="1">
            <a:off x="3047198" y="934064"/>
            <a:ext cx="733816" cy="68063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Прямоугольник 61"/>
          <p:cNvSpPr/>
          <p:nvPr/>
        </p:nvSpPr>
        <p:spPr>
          <a:xfrm>
            <a:off x="4028519" y="826114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149533" y="1315117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dirty="0"/>
          </a:p>
        </p:txBody>
      </p:sp>
      <p:cxnSp>
        <p:nvCxnSpPr>
          <p:cNvPr id="64" name="Прямая со стрелкой 63"/>
          <p:cNvCxnSpPr/>
          <p:nvPr/>
        </p:nvCxnSpPr>
        <p:spPr>
          <a:xfrm>
            <a:off x="4065773" y="851039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3189091" y="1360102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3531367" y="278420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rot="5400000" flipH="1" flipV="1">
            <a:off x="3372794" y="963381"/>
            <a:ext cx="1485900" cy="13620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Прямоугольник 69"/>
          <p:cNvSpPr/>
          <p:nvPr/>
        </p:nvSpPr>
        <p:spPr>
          <a:xfrm>
            <a:off x="4117513" y="1672377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cxnSp>
        <p:nvCxnSpPr>
          <p:cNvPr id="71" name="Прямая со стрелкой 70"/>
          <p:cNvCxnSpPr/>
          <p:nvPr/>
        </p:nvCxnSpPr>
        <p:spPr>
          <a:xfrm>
            <a:off x="4174608" y="1716398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Прямоугольник 86"/>
          <p:cNvSpPr/>
          <p:nvPr/>
        </p:nvSpPr>
        <p:spPr>
          <a:xfrm>
            <a:off x="3315465" y="272954"/>
            <a:ext cx="9557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b="1" dirty="0" smtClean="0">
                <a:cs typeface="Times New Roman" pitchFamily="18" charset="0"/>
              </a:rPr>
              <a:t>x – y </a:t>
            </a:r>
            <a:endParaRPr lang="uk-UA" dirty="0"/>
          </a:p>
        </p:txBody>
      </p:sp>
      <p:cxnSp>
        <p:nvCxnSpPr>
          <p:cNvPr id="72" name="Прямая со стрелкой 71"/>
          <p:cNvCxnSpPr/>
          <p:nvPr/>
        </p:nvCxnSpPr>
        <p:spPr>
          <a:xfrm>
            <a:off x="3925491" y="293346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 rot="10800000" flipV="1">
            <a:off x="3085105" y="175454"/>
            <a:ext cx="2035534" cy="73947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8" name="Таблица 87"/>
          <p:cNvGraphicFramePr>
            <a:graphicFrameLocks noGrp="1"/>
          </p:cNvGraphicFramePr>
          <p:nvPr/>
        </p:nvGraphicFramePr>
        <p:xfrm>
          <a:off x="551215" y="5253870"/>
          <a:ext cx="2042556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426"/>
                <a:gridCol w="340426"/>
                <a:gridCol w="340426"/>
                <a:gridCol w="340426"/>
                <a:gridCol w="340426"/>
                <a:gridCol w="34042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</a:t>
                      </a:r>
                      <a:endParaRPr lang="uk-UA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cxnSp>
        <p:nvCxnSpPr>
          <p:cNvPr id="89" name="Прямая со стрелкой 88"/>
          <p:cNvCxnSpPr/>
          <p:nvPr/>
        </p:nvCxnSpPr>
        <p:spPr>
          <a:xfrm rot="5400000" flipH="1" flipV="1">
            <a:off x="521919" y="5307276"/>
            <a:ext cx="1104900" cy="10287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/>
          <p:nvPr/>
        </p:nvCxnSpPr>
        <p:spPr>
          <a:xfrm>
            <a:off x="564712" y="6370173"/>
            <a:ext cx="1708367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Прямоугольник 90"/>
          <p:cNvSpPr/>
          <p:nvPr/>
        </p:nvSpPr>
        <p:spPr>
          <a:xfrm>
            <a:off x="1292855" y="6019692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600127" y="5673329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dirty="0"/>
          </a:p>
        </p:txBody>
      </p:sp>
      <p:cxnSp>
        <p:nvCxnSpPr>
          <p:cNvPr id="93" name="Прямая со стрелкой 92"/>
          <p:cNvCxnSpPr/>
          <p:nvPr/>
        </p:nvCxnSpPr>
        <p:spPr>
          <a:xfrm>
            <a:off x="1360608" y="6063750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 стрелкой 93"/>
          <p:cNvCxnSpPr/>
          <p:nvPr/>
        </p:nvCxnSpPr>
        <p:spPr>
          <a:xfrm>
            <a:off x="650123" y="5739631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 flipV="1">
            <a:off x="1544552" y="3629598"/>
            <a:ext cx="1712794" cy="13648"/>
          </a:xfrm>
          <a:prstGeom prst="line">
            <a:avLst/>
          </a:prstGeom>
          <a:ln w="25400">
            <a:solidFill>
              <a:srgbClr val="00CC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 стрелкой 109"/>
          <p:cNvCxnSpPr/>
          <p:nvPr/>
        </p:nvCxnSpPr>
        <p:spPr>
          <a:xfrm rot="5400000" flipH="1" flipV="1">
            <a:off x="2203057" y="3687601"/>
            <a:ext cx="1098644" cy="1023582"/>
          </a:xfrm>
          <a:prstGeom prst="straightConnector1">
            <a:avLst/>
          </a:prstGeom>
          <a:ln w="25400">
            <a:solidFill>
              <a:srgbClr val="00CC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 стрелкой 111"/>
          <p:cNvCxnSpPr/>
          <p:nvPr/>
        </p:nvCxnSpPr>
        <p:spPr>
          <a:xfrm flipV="1">
            <a:off x="514146" y="3636422"/>
            <a:ext cx="2750024" cy="11259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Прямоугольник 113"/>
          <p:cNvSpPr/>
          <p:nvPr/>
        </p:nvSpPr>
        <p:spPr>
          <a:xfrm>
            <a:off x="1341094" y="3896443"/>
            <a:ext cx="777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cs typeface="Times New Roman" pitchFamily="18" charset="0"/>
              </a:rPr>
              <a:t>x + y</a:t>
            </a:r>
            <a:endParaRPr lang="uk-UA" dirty="0"/>
          </a:p>
        </p:txBody>
      </p:sp>
      <p:cxnSp>
        <p:nvCxnSpPr>
          <p:cNvPr id="115" name="Прямая со стрелкой 114"/>
          <p:cNvCxnSpPr/>
          <p:nvPr/>
        </p:nvCxnSpPr>
        <p:spPr>
          <a:xfrm>
            <a:off x="1422652" y="3908658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 стрелкой 115"/>
          <p:cNvCxnSpPr/>
          <p:nvPr/>
        </p:nvCxnSpPr>
        <p:spPr>
          <a:xfrm>
            <a:off x="1842471" y="3897157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 стрелкой 117"/>
          <p:cNvCxnSpPr/>
          <p:nvPr/>
        </p:nvCxnSpPr>
        <p:spPr>
          <a:xfrm rot="16200000" flipV="1">
            <a:off x="1354087" y="5468287"/>
            <a:ext cx="1117952" cy="69103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Прямоугольник 118"/>
          <p:cNvSpPr/>
          <p:nvPr/>
        </p:nvSpPr>
        <p:spPr>
          <a:xfrm>
            <a:off x="1933892" y="5628003"/>
            <a:ext cx="8187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cs typeface="Times New Roman" pitchFamily="18" charset="0"/>
              </a:rPr>
              <a:t>x – y </a:t>
            </a:r>
            <a:endParaRPr lang="uk-UA" dirty="0"/>
          </a:p>
        </p:txBody>
      </p:sp>
      <p:cxnSp>
        <p:nvCxnSpPr>
          <p:cNvPr id="120" name="Прямая со стрелкой 119"/>
          <p:cNvCxnSpPr/>
          <p:nvPr/>
        </p:nvCxnSpPr>
        <p:spPr>
          <a:xfrm>
            <a:off x="2358751" y="5693893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 стрелкой 120"/>
          <p:cNvCxnSpPr/>
          <p:nvPr/>
        </p:nvCxnSpPr>
        <p:spPr>
          <a:xfrm>
            <a:off x="1987934" y="5694423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 стрелкой 122"/>
          <p:cNvCxnSpPr/>
          <p:nvPr/>
        </p:nvCxnSpPr>
        <p:spPr>
          <a:xfrm flipV="1">
            <a:off x="7909057" y="3258968"/>
            <a:ext cx="1041621" cy="795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 стрелкой 127"/>
          <p:cNvCxnSpPr/>
          <p:nvPr/>
        </p:nvCxnSpPr>
        <p:spPr>
          <a:xfrm>
            <a:off x="6192797" y="3258448"/>
            <a:ext cx="2759102" cy="795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Прямоугольник 128"/>
          <p:cNvSpPr/>
          <p:nvPr/>
        </p:nvSpPr>
        <p:spPr>
          <a:xfrm>
            <a:off x="6854307" y="2917263"/>
            <a:ext cx="777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cs typeface="Times New Roman" pitchFamily="18" charset="0"/>
              </a:rPr>
              <a:t>x + y</a:t>
            </a:r>
            <a:endParaRPr lang="uk-UA" dirty="0"/>
          </a:p>
        </p:txBody>
      </p:sp>
      <p:cxnSp>
        <p:nvCxnSpPr>
          <p:cNvPr id="130" name="Прямая со стрелкой 129"/>
          <p:cNvCxnSpPr/>
          <p:nvPr/>
        </p:nvCxnSpPr>
        <p:spPr>
          <a:xfrm>
            <a:off x="7366390" y="2974009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 стрелкой 130"/>
          <p:cNvCxnSpPr/>
          <p:nvPr/>
        </p:nvCxnSpPr>
        <p:spPr>
          <a:xfrm>
            <a:off x="6930393" y="2967383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2" name="Таблица 131"/>
          <p:cNvGraphicFramePr>
            <a:graphicFrameLocks noGrp="1"/>
          </p:cNvGraphicFramePr>
          <p:nvPr/>
        </p:nvGraphicFramePr>
        <p:xfrm>
          <a:off x="3432244" y="2888759"/>
          <a:ext cx="2382982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426"/>
                <a:gridCol w="340426"/>
                <a:gridCol w="340426"/>
                <a:gridCol w="340426"/>
                <a:gridCol w="340426"/>
                <a:gridCol w="340426"/>
                <a:gridCol w="34042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3</a:t>
                      </a:r>
                      <a:endParaRPr lang="uk-UA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cxnSp>
        <p:nvCxnSpPr>
          <p:cNvPr id="133" name="Прямая со стрелкой 132"/>
          <p:cNvCxnSpPr/>
          <p:nvPr/>
        </p:nvCxnSpPr>
        <p:spPr>
          <a:xfrm>
            <a:off x="3764898" y="3260126"/>
            <a:ext cx="1712827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 стрелкой 133"/>
          <p:cNvCxnSpPr/>
          <p:nvPr/>
        </p:nvCxnSpPr>
        <p:spPr>
          <a:xfrm flipV="1">
            <a:off x="3773819" y="3630346"/>
            <a:ext cx="1016991" cy="446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Прямоугольник 134"/>
          <p:cNvSpPr/>
          <p:nvPr/>
        </p:nvSpPr>
        <p:spPr>
          <a:xfrm>
            <a:off x="3886096" y="2933772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dirty="0"/>
          </a:p>
        </p:txBody>
      </p:sp>
      <p:sp>
        <p:nvSpPr>
          <p:cNvPr id="136" name="Прямоугольник 135"/>
          <p:cNvSpPr/>
          <p:nvPr/>
        </p:nvSpPr>
        <p:spPr>
          <a:xfrm>
            <a:off x="4156612" y="3281893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cxnSp>
        <p:nvCxnSpPr>
          <p:cNvPr id="137" name="Прямая со стрелкой 136"/>
          <p:cNvCxnSpPr/>
          <p:nvPr/>
        </p:nvCxnSpPr>
        <p:spPr>
          <a:xfrm>
            <a:off x="4223975" y="3357953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 стрелкой 137"/>
          <p:cNvCxnSpPr/>
          <p:nvPr/>
        </p:nvCxnSpPr>
        <p:spPr>
          <a:xfrm>
            <a:off x="3943613" y="2988651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 стрелкой 139"/>
          <p:cNvCxnSpPr/>
          <p:nvPr/>
        </p:nvCxnSpPr>
        <p:spPr>
          <a:xfrm>
            <a:off x="3775211" y="3256453"/>
            <a:ext cx="1016813" cy="158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Прямоугольник 140"/>
          <p:cNvSpPr/>
          <p:nvPr/>
        </p:nvSpPr>
        <p:spPr>
          <a:xfrm>
            <a:off x="8295975" y="3276761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cxnSp>
        <p:nvCxnSpPr>
          <p:cNvPr id="142" name="Прямая со стрелкой 141"/>
          <p:cNvCxnSpPr/>
          <p:nvPr/>
        </p:nvCxnSpPr>
        <p:spPr>
          <a:xfrm>
            <a:off x="8325604" y="3341520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 стрелкой 143"/>
          <p:cNvCxnSpPr/>
          <p:nvPr/>
        </p:nvCxnSpPr>
        <p:spPr>
          <a:xfrm flipV="1">
            <a:off x="4792712" y="3259777"/>
            <a:ext cx="675875" cy="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Прямоугольник 144"/>
          <p:cNvSpPr/>
          <p:nvPr/>
        </p:nvSpPr>
        <p:spPr>
          <a:xfrm>
            <a:off x="4832526" y="3311361"/>
            <a:ext cx="840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cs typeface="Times New Roman" pitchFamily="18" charset="0"/>
              </a:rPr>
              <a:t>x – y </a:t>
            </a:r>
            <a:endParaRPr lang="uk-UA" dirty="0"/>
          </a:p>
        </p:txBody>
      </p:sp>
      <p:cxnSp>
        <p:nvCxnSpPr>
          <p:cNvPr id="146" name="Прямая со стрелкой 145"/>
          <p:cNvCxnSpPr/>
          <p:nvPr/>
        </p:nvCxnSpPr>
        <p:spPr>
          <a:xfrm>
            <a:off x="5345331" y="3370428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 стрелкой 146"/>
          <p:cNvCxnSpPr/>
          <p:nvPr/>
        </p:nvCxnSpPr>
        <p:spPr>
          <a:xfrm>
            <a:off x="4927146" y="3369208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8" name="Таблица 147"/>
          <p:cNvGraphicFramePr>
            <a:graphicFrameLocks noGrp="1"/>
          </p:cNvGraphicFramePr>
          <p:nvPr/>
        </p:nvGraphicFramePr>
        <p:xfrm>
          <a:off x="6227433" y="1600898"/>
          <a:ext cx="2382982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426"/>
                <a:gridCol w="340426"/>
                <a:gridCol w="340426"/>
                <a:gridCol w="340426"/>
                <a:gridCol w="340426"/>
                <a:gridCol w="340426"/>
                <a:gridCol w="34042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4</a:t>
                      </a:r>
                      <a:endParaRPr lang="uk-UA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cxnSp>
        <p:nvCxnSpPr>
          <p:cNvPr id="149" name="Прямая со стрелкой 148"/>
          <p:cNvCxnSpPr/>
          <p:nvPr/>
        </p:nvCxnSpPr>
        <p:spPr>
          <a:xfrm rot="10800000">
            <a:off x="6563408" y="1972715"/>
            <a:ext cx="137383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Прямая со стрелкой 149"/>
          <p:cNvCxnSpPr/>
          <p:nvPr/>
        </p:nvCxnSpPr>
        <p:spPr>
          <a:xfrm>
            <a:off x="6567869" y="2342935"/>
            <a:ext cx="1708366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Прямоугольник 150"/>
          <p:cNvSpPr/>
          <p:nvPr/>
        </p:nvSpPr>
        <p:spPr>
          <a:xfrm>
            <a:off x="7263775" y="1661974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dirty="0"/>
          </a:p>
        </p:txBody>
      </p:sp>
      <p:sp>
        <p:nvSpPr>
          <p:cNvPr id="152" name="Прямоугольник 151"/>
          <p:cNvSpPr/>
          <p:nvPr/>
        </p:nvSpPr>
        <p:spPr>
          <a:xfrm>
            <a:off x="6958974" y="1994482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cxnSp>
        <p:nvCxnSpPr>
          <p:cNvPr id="153" name="Прямая со стрелкой 152"/>
          <p:cNvCxnSpPr/>
          <p:nvPr/>
        </p:nvCxnSpPr>
        <p:spPr>
          <a:xfrm>
            <a:off x="7008580" y="2066249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Прямая со стрелкой 153"/>
          <p:cNvCxnSpPr/>
          <p:nvPr/>
        </p:nvCxnSpPr>
        <p:spPr>
          <a:xfrm>
            <a:off x="7341284" y="1677735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 стрелкой 154"/>
          <p:cNvCxnSpPr/>
          <p:nvPr/>
        </p:nvCxnSpPr>
        <p:spPr>
          <a:xfrm>
            <a:off x="6744144" y="668741"/>
            <a:ext cx="1726747" cy="616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Прямоугольник 156"/>
          <p:cNvSpPr/>
          <p:nvPr/>
        </p:nvSpPr>
        <p:spPr>
          <a:xfrm>
            <a:off x="7465155" y="705851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cxnSp>
        <p:nvCxnSpPr>
          <p:cNvPr id="158" name="Прямая со стрелкой 157"/>
          <p:cNvCxnSpPr/>
          <p:nvPr/>
        </p:nvCxnSpPr>
        <p:spPr>
          <a:xfrm>
            <a:off x="7501821" y="753197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 стрелкой 159"/>
          <p:cNvCxnSpPr/>
          <p:nvPr/>
        </p:nvCxnSpPr>
        <p:spPr>
          <a:xfrm rot="10800000">
            <a:off x="5373584" y="659081"/>
            <a:ext cx="3091414" cy="66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Прямоугольник 160"/>
          <p:cNvSpPr/>
          <p:nvPr/>
        </p:nvSpPr>
        <p:spPr>
          <a:xfrm>
            <a:off x="6489328" y="351010"/>
            <a:ext cx="782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cs typeface="Times New Roman" pitchFamily="18" charset="0"/>
              </a:rPr>
              <a:t>x – y </a:t>
            </a:r>
            <a:endParaRPr lang="uk-UA" dirty="0"/>
          </a:p>
        </p:txBody>
      </p:sp>
      <p:cxnSp>
        <p:nvCxnSpPr>
          <p:cNvPr id="162" name="Прямая со стрелкой 161"/>
          <p:cNvCxnSpPr/>
          <p:nvPr/>
        </p:nvCxnSpPr>
        <p:spPr>
          <a:xfrm>
            <a:off x="6558274" y="408656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Прямая со стрелкой 162"/>
          <p:cNvCxnSpPr/>
          <p:nvPr/>
        </p:nvCxnSpPr>
        <p:spPr>
          <a:xfrm>
            <a:off x="6915391" y="397283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Прямая со стрелкой 164"/>
          <p:cNvCxnSpPr/>
          <p:nvPr/>
        </p:nvCxnSpPr>
        <p:spPr>
          <a:xfrm flipV="1">
            <a:off x="6563806" y="1970900"/>
            <a:ext cx="1734636" cy="6342"/>
          </a:xfrm>
          <a:prstGeom prst="straightConnector1">
            <a:avLst/>
          </a:prstGeom>
          <a:ln w="3810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Прямая со стрелкой 166"/>
          <p:cNvCxnSpPr/>
          <p:nvPr/>
        </p:nvCxnSpPr>
        <p:spPr>
          <a:xfrm>
            <a:off x="7939958" y="1970900"/>
            <a:ext cx="349857" cy="795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Прямоугольник 167"/>
          <p:cNvSpPr/>
          <p:nvPr/>
        </p:nvSpPr>
        <p:spPr>
          <a:xfrm>
            <a:off x="7902199" y="1644462"/>
            <a:ext cx="777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cs typeface="Times New Roman" pitchFamily="18" charset="0"/>
              </a:rPr>
              <a:t>x + y</a:t>
            </a:r>
            <a:endParaRPr lang="uk-UA" dirty="0"/>
          </a:p>
        </p:txBody>
      </p:sp>
      <p:cxnSp>
        <p:nvCxnSpPr>
          <p:cNvPr id="169" name="Прямая со стрелкой 168"/>
          <p:cNvCxnSpPr/>
          <p:nvPr/>
        </p:nvCxnSpPr>
        <p:spPr>
          <a:xfrm>
            <a:off x="8401572" y="1697144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Прямая со стрелкой 169"/>
          <p:cNvCxnSpPr/>
          <p:nvPr/>
        </p:nvCxnSpPr>
        <p:spPr>
          <a:xfrm>
            <a:off x="7957624" y="1706421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1" name="Таблица 170"/>
          <p:cNvGraphicFramePr>
            <a:graphicFrameLocks noGrp="1"/>
          </p:cNvGraphicFramePr>
          <p:nvPr/>
        </p:nvGraphicFramePr>
        <p:xfrm>
          <a:off x="3936786" y="4284421"/>
          <a:ext cx="2382982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426"/>
                <a:gridCol w="340426"/>
                <a:gridCol w="340426"/>
                <a:gridCol w="340426"/>
                <a:gridCol w="340426"/>
                <a:gridCol w="340426"/>
                <a:gridCol w="340426"/>
              </a:tblGrid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5</a:t>
                      </a:r>
                      <a:endParaRPr lang="uk-UA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cxnSp>
        <p:nvCxnSpPr>
          <p:cNvPr id="172" name="Прямая со стрелкой 171"/>
          <p:cNvCxnSpPr/>
          <p:nvPr/>
        </p:nvCxnSpPr>
        <p:spPr>
          <a:xfrm rot="10800000" flipV="1">
            <a:off x="4610333" y="5403841"/>
            <a:ext cx="1366887" cy="11123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Прямая со стрелкой 172"/>
          <p:cNvCxnSpPr/>
          <p:nvPr/>
        </p:nvCxnSpPr>
        <p:spPr>
          <a:xfrm rot="16200000" flipV="1">
            <a:off x="4393871" y="5617029"/>
            <a:ext cx="1110343" cy="67095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Прямоугольник 173"/>
          <p:cNvSpPr/>
          <p:nvPr/>
        </p:nvSpPr>
        <p:spPr>
          <a:xfrm>
            <a:off x="5257176" y="6139877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sp>
        <p:nvSpPr>
          <p:cNvPr id="175" name="Прямоугольник 174"/>
          <p:cNvSpPr/>
          <p:nvPr/>
        </p:nvSpPr>
        <p:spPr>
          <a:xfrm>
            <a:off x="5258907" y="5463312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dirty="0"/>
          </a:p>
        </p:txBody>
      </p:sp>
      <p:cxnSp>
        <p:nvCxnSpPr>
          <p:cNvPr id="176" name="Прямая со стрелкой 175"/>
          <p:cNvCxnSpPr/>
          <p:nvPr/>
        </p:nvCxnSpPr>
        <p:spPr>
          <a:xfrm>
            <a:off x="5310555" y="5507851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Прямая со стрелкой 176"/>
          <p:cNvCxnSpPr/>
          <p:nvPr/>
        </p:nvCxnSpPr>
        <p:spPr>
          <a:xfrm>
            <a:off x="5323613" y="6209391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Прямая со стрелкой 177"/>
          <p:cNvCxnSpPr/>
          <p:nvPr/>
        </p:nvCxnSpPr>
        <p:spPr>
          <a:xfrm rot="16200000" flipV="1">
            <a:off x="6317869" y="4771174"/>
            <a:ext cx="1112363" cy="688157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Прямая со стрелкой 179"/>
          <p:cNvCxnSpPr/>
          <p:nvPr/>
        </p:nvCxnSpPr>
        <p:spPr>
          <a:xfrm rot="10800000">
            <a:off x="6515764" y="4562806"/>
            <a:ext cx="206375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Прямоугольник 180"/>
          <p:cNvSpPr/>
          <p:nvPr/>
        </p:nvSpPr>
        <p:spPr>
          <a:xfrm>
            <a:off x="6490318" y="4949640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cxnSp>
        <p:nvCxnSpPr>
          <p:cNvPr id="182" name="Прямая со стрелкой 181"/>
          <p:cNvCxnSpPr/>
          <p:nvPr/>
        </p:nvCxnSpPr>
        <p:spPr>
          <a:xfrm>
            <a:off x="6487083" y="4989252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Прямоугольник 182"/>
          <p:cNvSpPr/>
          <p:nvPr/>
        </p:nvSpPr>
        <p:spPr>
          <a:xfrm>
            <a:off x="7244475" y="4238440"/>
            <a:ext cx="777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cs typeface="Times New Roman" pitchFamily="18" charset="0"/>
              </a:rPr>
              <a:t>x + y</a:t>
            </a:r>
            <a:endParaRPr lang="uk-UA" dirty="0"/>
          </a:p>
        </p:txBody>
      </p:sp>
      <p:cxnSp>
        <p:nvCxnSpPr>
          <p:cNvPr id="184" name="Прямая со стрелкой 183"/>
          <p:cNvCxnSpPr/>
          <p:nvPr/>
        </p:nvCxnSpPr>
        <p:spPr>
          <a:xfrm>
            <a:off x="7758203" y="4283198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Прямая со стрелкой 184"/>
          <p:cNvCxnSpPr/>
          <p:nvPr/>
        </p:nvCxnSpPr>
        <p:spPr>
          <a:xfrm>
            <a:off x="7281953" y="4283198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Прямая со стрелкой 185"/>
          <p:cNvCxnSpPr/>
          <p:nvPr/>
        </p:nvCxnSpPr>
        <p:spPr>
          <a:xfrm rot="16200000" flipV="1">
            <a:off x="5078323" y="4497106"/>
            <a:ext cx="1112363" cy="688157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Прямая со стрелкой 187"/>
          <p:cNvCxnSpPr/>
          <p:nvPr/>
        </p:nvCxnSpPr>
        <p:spPr>
          <a:xfrm rot="5400000">
            <a:off x="3837485" y="5062562"/>
            <a:ext cx="2228850" cy="6794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Прямоугольник 188"/>
          <p:cNvSpPr/>
          <p:nvPr/>
        </p:nvSpPr>
        <p:spPr>
          <a:xfrm>
            <a:off x="5672589" y="4661996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cxnSp>
        <p:nvCxnSpPr>
          <p:cNvPr id="190" name="Прямая со стрелкой 189"/>
          <p:cNvCxnSpPr/>
          <p:nvPr/>
        </p:nvCxnSpPr>
        <p:spPr>
          <a:xfrm>
            <a:off x="5704613" y="4717141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Прямоугольник 190"/>
          <p:cNvSpPr/>
          <p:nvPr/>
        </p:nvSpPr>
        <p:spPr>
          <a:xfrm>
            <a:off x="4347891" y="4700096"/>
            <a:ext cx="782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cs typeface="Times New Roman" pitchFamily="18" charset="0"/>
              </a:rPr>
              <a:t>x – y </a:t>
            </a:r>
            <a:endParaRPr lang="uk-UA" dirty="0"/>
          </a:p>
        </p:txBody>
      </p:sp>
      <p:cxnSp>
        <p:nvCxnSpPr>
          <p:cNvPr id="192" name="Прямая со стрелкой 191"/>
          <p:cNvCxnSpPr/>
          <p:nvPr/>
        </p:nvCxnSpPr>
        <p:spPr>
          <a:xfrm>
            <a:off x="4796563" y="4761591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Прямая со стрелкой 192"/>
          <p:cNvCxnSpPr/>
          <p:nvPr/>
        </p:nvCxnSpPr>
        <p:spPr>
          <a:xfrm>
            <a:off x="4409213" y="4755241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spd="slow" advTm="185126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3" presetClass="entr" presetSubtype="16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3" presetClass="entr" presetSubtype="16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3" presetClass="entr" presetSubtype="16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3" presetClass="entr" presetSubtype="16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23" presetClass="entr" presetSubtype="16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4" fill="hold">
                      <p:stCondLst>
                        <p:cond delay="indefinite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2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8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22" presetClass="entr" presetSubtype="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9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22" presetClass="entr" presetSubtype="4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2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8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2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3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22" presetClass="entr" presetSubtype="4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8" fill="hold">
                      <p:stCondLst>
                        <p:cond delay="indefinite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8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1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4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8" fill="hold">
                      <p:stCondLst>
                        <p:cond delay="indefinite"/>
                      </p:stCondLst>
                      <p:childTnLst>
                        <p:par>
                          <p:cTn id="409" fill="hold">
                            <p:stCondLst>
                              <p:cond delay="0"/>
                            </p:stCondLst>
                            <p:childTnLst>
                              <p:par>
                                <p:cTn id="410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2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8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9" fill="hold">
                      <p:stCondLst>
                        <p:cond delay="indefinite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22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3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6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9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2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3" fill="hold">
                      <p:stCondLst>
                        <p:cond delay="indefinite"/>
                      </p:stCondLst>
                      <p:childTnLst>
                        <p:par>
                          <p:cTn id="434" fill="hold">
                            <p:stCondLst>
                              <p:cond delay="0"/>
                            </p:stCondLst>
                            <p:childTnLst>
                              <p:par>
                                <p:cTn id="435" presetID="23" presetClass="entr" presetSubtype="16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9" fill="hold">
                      <p:stCondLst>
                        <p:cond delay="indefinite"/>
                      </p:stCondLst>
                      <p:childTnLst>
                        <p:par>
                          <p:cTn id="440" fill="hold">
                            <p:stCondLst>
                              <p:cond delay="0"/>
                            </p:stCondLst>
                            <p:childTnLst>
                              <p:par>
                                <p:cTn id="4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9" fill="hold">
                      <p:stCondLst>
                        <p:cond delay="indefinite"/>
                      </p:stCondLst>
                      <p:childTnLst>
                        <p:par>
                          <p:cTn id="460" fill="hold">
                            <p:stCondLst>
                              <p:cond delay="0"/>
                            </p:stCondLst>
                            <p:childTnLst>
                              <p:par>
                                <p:cTn id="4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6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9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0" fill="hold">
                      <p:stCondLst>
                        <p:cond delay="indefinite"/>
                      </p:stCondLst>
                      <p:childTnLst>
                        <p:par>
                          <p:cTn id="471" fill="hold">
                            <p:stCondLst>
                              <p:cond delay="0"/>
                            </p:stCondLst>
                            <p:childTnLst>
                              <p:par>
                                <p:cTn id="472" presetID="22" presetClass="entr" presetSubtype="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4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0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1" grpId="0"/>
      <p:bldP spid="23" grpId="0"/>
      <p:bldP spid="24" grpId="0"/>
      <p:bldP spid="25" grpId="0"/>
      <p:bldP spid="26" grpId="0"/>
      <p:bldP spid="27" grpId="0"/>
      <p:bldP spid="51" grpId="0"/>
      <p:bldP spid="55" grpId="0"/>
      <p:bldP spid="62" grpId="0"/>
      <p:bldP spid="63" grpId="0"/>
      <p:bldP spid="70" grpId="0"/>
      <p:bldP spid="87" grpId="0"/>
      <p:bldP spid="91" grpId="0"/>
      <p:bldP spid="92" grpId="0"/>
      <p:bldP spid="114" grpId="0"/>
      <p:bldP spid="119" grpId="0"/>
      <p:bldP spid="129" grpId="0"/>
      <p:bldP spid="141" grpId="0"/>
      <p:bldP spid="145" grpId="0"/>
      <p:bldP spid="151" grpId="0"/>
      <p:bldP spid="152" grpId="0"/>
      <p:bldP spid="157" grpId="0"/>
      <p:bldP spid="161" grpId="0"/>
      <p:bldP spid="168" grpId="0"/>
      <p:bldP spid="174" grpId="0"/>
      <p:bldP spid="175" grpId="0"/>
      <p:bldP spid="181" grpId="0"/>
      <p:bldP spid="183" grpId="0"/>
      <p:bldP spid="189" grpId="0"/>
      <p:bldP spid="19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9000">
              <a:srgbClr val="FF6600">
                <a:alpha val="83922"/>
              </a:srgbClr>
            </a:gs>
            <a:gs pos="76000">
              <a:srgbClr val="FFFF00"/>
            </a:gs>
            <a:gs pos="0">
              <a:srgbClr val="FFFF00"/>
            </a:gs>
            <a:gs pos="7000">
              <a:srgbClr val="99CC00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Прямоугольник 46"/>
          <p:cNvSpPr/>
          <p:nvPr/>
        </p:nvSpPr>
        <p:spPr>
          <a:xfrm>
            <a:off x="2232873" y="1907239"/>
            <a:ext cx="378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b</a:t>
            </a:r>
            <a:endParaRPr lang="uk-UA" sz="24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51980" y="1899772"/>
            <a:ext cx="5020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/>
              <a:t>а</a:t>
            </a:r>
            <a:r>
              <a:rPr lang="ru-RU" b="1" dirty="0" smtClean="0"/>
              <a:t> </a:t>
            </a:r>
            <a:endParaRPr lang="uk-UA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3595442" y="5916233"/>
            <a:ext cx="14461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/>
              <a:t>с (</a:t>
            </a:r>
            <a:r>
              <a:rPr lang="en-US" sz="2400" b="1" dirty="0" smtClean="0"/>
              <a:t>2</a:t>
            </a:r>
            <a:r>
              <a:rPr lang="ru-RU" sz="2400" b="1" dirty="0" smtClean="0"/>
              <a:t>;</a:t>
            </a:r>
            <a:r>
              <a:rPr lang="en-US" sz="2400" b="1" dirty="0" smtClean="0"/>
              <a:t> 5)</a:t>
            </a:r>
            <a:endParaRPr lang="uk-UA" sz="2400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558372" y="5384892"/>
            <a:ext cx="34156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/>
              <a:t>с (</a:t>
            </a:r>
            <a:r>
              <a:rPr lang="en-US" sz="2400" b="1" dirty="0" smtClean="0"/>
              <a:t>5</a:t>
            </a:r>
            <a:r>
              <a:rPr lang="ru-RU" sz="2400" b="1" dirty="0" smtClean="0"/>
              <a:t>+</a:t>
            </a:r>
            <a:r>
              <a:rPr lang="en-US" sz="2400" b="1" dirty="0" smtClean="0"/>
              <a:t> (-3)</a:t>
            </a:r>
            <a:r>
              <a:rPr lang="ru-RU" sz="2400" b="1" dirty="0" smtClean="0"/>
              <a:t>;   </a:t>
            </a:r>
            <a:endParaRPr lang="uk-UA" sz="24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51561" y="2934136"/>
            <a:ext cx="31060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/>
              <a:t> (а</a:t>
            </a:r>
            <a:r>
              <a:rPr lang="ru-RU" sz="2400" b="1" baseline="-25000" dirty="0" smtClean="0"/>
              <a:t>1</a:t>
            </a:r>
            <a:r>
              <a:rPr lang="ru-RU" sz="2400" b="1" dirty="0" smtClean="0"/>
              <a:t>+</a:t>
            </a:r>
            <a:r>
              <a:rPr lang="en-US" sz="2400" b="1" dirty="0" smtClean="0"/>
              <a:t> b</a:t>
            </a:r>
            <a:r>
              <a:rPr lang="ru-RU" sz="2400" b="1" baseline="-25000" dirty="0" smtClean="0"/>
              <a:t>1</a:t>
            </a:r>
            <a:r>
              <a:rPr lang="ru-RU" sz="2400" b="1" dirty="0" smtClean="0"/>
              <a:t>;   </a:t>
            </a:r>
            <a:endParaRPr lang="uk-UA" sz="24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372263" y="1894790"/>
            <a:ext cx="13802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(</a:t>
            </a:r>
            <a:r>
              <a:rPr lang="en-US" sz="2400" b="1" dirty="0" smtClean="0"/>
              <a:t>b</a:t>
            </a:r>
            <a:r>
              <a:rPr lang="ru-RU" sz="2400" b="1" baseline="-25000" dirty="0" smtClean="0"/>
              <a:t>1</a:t>
            </a:r>
            <a:r>
              <a:rPr lang="en-US" sz="2400" b="1" dirty="0" smtClean="0"/>
              <a:t>; b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)</a:t>
            </a:r>
            <a:endParaRPr lang="uk-UA" sz="24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736979" y="1895187"/>
            <a:ext cx="15095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/>
              <a:t> (а</a:t>
            </a:r>
            <a:r>
              <a:rPr lang="ru-RU" sz="2400" b="1" baseline="-25000" dirty="0" smtClean="0"/>
              <a:t>1</a:t>
            </a:r>
            <a:r>
              <a:rPr lang="en-US" sz="2400" b="1" dirty="0" smtClean="0"/>
              <a:t>; </a:t>
            </a:r>
            <a:r>
              <a:rPr lang="ru-RU" sz="2400" b="1" dirty="0" smtClean="0"/>
              <a:t>а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),  </a:t>
            </a:r>
            <a:endParaRPr lang="uk-UA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04255" y="396631"/>
            <a:ext cx="72010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Сложение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векторов</a:t>
            </a:r>
            <a:endParaRPr lang="uk-UA" sz="5400" dirty="0">
              <a:solidFill>
                <a:srgbClr val="00B0F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321792" y="1410647"/>
          <a:ext cx="4412772" cy="37084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39444"/>
                <a:gridCol w="339444"/>
                <a:gridCol w="339444"/>
                <a:gridCol w="339444"/>
                <a:gridCol w="339444"/>
                <a:gridCol w="339444"/>
                <a:gridCol w="339444"/>
                <a:gridCol w="339444"/>
                <a:gridCol w="339444"/>
                <a:gridCol w="339444"/>
                <a:gridCol w="339444"/>
                <a:gridCol w="339444"/>
                <a:gridCol w="339444"/>
              </a:tblGrid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16200000" flipV="1">
            <a:off x="5325857" y="3280672"/>
            <a:ext cx="3420274" cy="1396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4599921" y="3629679"/>
            <a:ext cx="4041508" cy="698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699616" y="1498661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363618" y="3636220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743707" y="3607828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0</a:t>
            </a:r>
            <a:endParaRPr lang="uk-UA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972583" y="4244494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-2</a:t>
            </a:r>
            <a:endParaRPr lang="uk-UA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128362" y="3617623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-5</a:t>
            </a:r>
            <a:endParaRPr lang="uk-UA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159331" y="3608098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-2</a:t>
            </a:r>
            <a:endParaRPr lang="uk-UA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990727" y="1981592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4</a:t>
            </a:r>
            <a:endParaRPr lang="uk-UA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995551" y="3113705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</a:t>
            </a:r>
            <a:endParaRPr lang="uk-UA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223630" y="3610388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</a:t>
            </a:r>
            <a:endParaRPr lang="uk-UA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876374" y="3617988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3</a:t>
            </a:r>
            <a:endParaRPr lang="uk-UA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002519" y="2724087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2</a:t>
            </a:r>
            <a:endParaRPr lang="uk-UA" b="1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 rot="16200000" flipV="1">
            <a:off x="5299076" y="3298824"/>
            <a:ext cx="1108076" cy="1038227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6357429" y="2154081"/>
            <a:ext cx="1702302" cy="7373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5578828" y="3282434"/>
            <a:ext cx="404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</a:t>
            </a:r>
            <a:r>
              <a:rPr lang="ru-RU" b="1" dirty="0" smtClean="0"/>
              <a:t> </a:t>
            </a:r>
            <a:endParaRPr lang="uk-UA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6664678" y="2320409"/>
            <a:ext cx="386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 </a:t>
            </a:r>
            <a:endParaRPr lang="uk-UA" dirty="0"/>
          </a:p>
        </p:txBody>
      </p:sp>
      <p:cxnSp>
        <p:nvCxnSpPr>
          <p:cNvPr id="34" name="Прямая со стрелкой 33"/>
          <p:cNvCxnSpPr/>
          <p:nvPr/>
        </p:nvCxnSpPr>
        <p:spPr>
          <a:xfrm>
            <a:off x="5652705" y="3270403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6709980" y="2346478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20549" y="1418261"/>
            <a:ext cx="2640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Суммой векторов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32051" y="2391861"/>
            <a:ext cx="2824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называется вектор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Прямая со стрелкой 41"/>
          <p:cNvCxnSpPr/>
          <p:nvPr/>
        </p:nvCxnSpPr>
        <p:spPr>
          <a:xfrm>
            <a:off x="723287" y="1948256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2165428" y="2936292"/>
            <a:ext cx="12522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a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+</a:t>
            </a:r>
            <a:r>
              <a:rPr lang="en-US" sz="2400" b="1" dirty="0" smtClean="0"/>
              <a:t> b</a:t>
            </a:r>
            <a:r>
              <a:rPr lang="ru-RU" sz="2400" b="1" baseline="-25000" dirty="0" smtClean="0"/>
              <a:t>2</a:t>
            </a:r>
            <a:r>
              <a:rPr lang="en-US" sz="2400" b="1" dirty="0" smtClean="0"/>
              <a:t>)</a:t>
            </a:r>
            <a:endParaRPr lang="uk-UA" sz="2400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0" y="3637875"/>
            <a:ext cx="25001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 </a:t>
            </a:r>
            <a:r>
              <a:rPr lang="ru-RU" sz="2400" b="1" dirty="0" smtClean="0"/>
              <a:t>а</a:t>
            </a:r>
            <a:r>
              <a:rPr lang="ru-RU" sz="2400" b="1" baseline="-25000" dirty="0" smtClean="0"/>
              <a:t>1 </a:t>
            </a:r>
            <a:r>
              <a:rPr lang="ru-RU" sz="2400" b="1" dirty="0" smtClean="0"/>
              <a:t>=</a:t>
            </a:r>
            <a:r>
              <a:rPr lang="en-US" sz="2400" b="1" dirty="0" smtClean="0"/>
              <a:t>3</a:t>
            </a:r>
            <a:r>
              <a:rPr lang="ru-RU" sz="2400" b="1" dirty="0" smtClean="0"/>
              <a:t>-</a:t>
            </a:r>
            <a:r>
              <a:rPr lang="en-US" sz="2400" b="1" dirty="0" smtClean="0"/>
              <a:t>(-2) =5;</a:t>
            </a:r>
            <a:r>
              <a:rPr lang="ru-RU" sz="2400" b="1" dirty="0" smtClean="0"/>
              <a:t> </a:t>
            </a:r>
            <a:endParaRPr lang="uk-UA" sz="2400" b="1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821801" y="4135585"/>
            <a:ext cx="2858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b</a:t>
            </a:r>
            <a:r>
              <a:rPr lang="ru-RU" sz="2400" b="1" baseline="-25000" dirty="0" smtClean="0"/>
              <a:t>1 </a:t>
            </a:r>
            <a:r>
              <a:rPr lang="ru-RU" sz="2400" b="1" dirty="0" smtClean="0"/>
              <a:t>=</a:t>
            </a:r>
            <a:r>
              <a:rPr lang="en-US" sz="2400" b="1" dirty="0" smtClean="0"/>
              <a:t>-5</a:t>
            </a:r>
            <a:r>
              <a:rPr lang="ru-RU" sz="2400" b="1" dirty="0" smtClean="0"/>
              <a:t>-</a:t>
            </a:r>
            <a:r>
              <a:rPr lang="en-US" sz="2400" b="1" dirty="0" smtClean="0"/>
              <a:t>(-2) =-3;</a:t>
            </a:r>
            <a:r>
              <a:rPr lang="ru-RU" sz="2400" b="1" dirty="0" smtClean="0"/>
              <a:t> </a:t>
            </a:r>
            <a:endParaRPr lang="en-US" sz="2400" b="1" dirty="0" smtClean="0"/>
          </a:p>
        </p:txBody>
      </p:sp>
      <p:sp>
        <p:nvSpPr>
          <p:cNvPr id="57" name="Прямоугольник 56"/>
          <p:cNvSpPr/>
          <p:nvPr/>
        </p:nvSpPr>
        <p:spPr>
          <a:xfrm>
            <a:off x="2405777" y="3646810"/>
            <a:ext cx="19351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а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=</a:t>
            </a:r>
            <a:r>
              <a:rPr lang="en-US" sz="2400" b="1" dirty="0" smtClean="0"/>
              <a:t>4-2 =2</a:t>
            </a:r>
            <a:r>
              <a:rPr lang="ru-RU" sz="2400" b="1" dirty="0" smtClean="0"/>
              <a:t> </a:t>
            </a:r>
            <a:endParaRPr lang="uk-UA" sz="2400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830502" y="4517079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b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=</a:t>
            </a:r>
            <a:r>
              <a:rPr lang="en-US" sz="2400" b="1" dirty="0" smtClean="0"/>
              <a:t>1-(-2) =3</a:t>
            </a:r>
            <a:r>
              <a:rPr lang="ru-RU" sz="2400" b="1" dirty="0" smtClean="0"/>
              <a:t> </a:t>
            </a:r>
            <a:endParaRPr lang="uk-UA" sz="2400" dirty="0"/>
          </a:p>
        </p:txBody>
      </p:sp>
      <p:cxnSp>
        <p:nvCxnSpPr>
          <p:cNvPr id="59" name="Прямая со стрелкой 58"/>
          <p:cNvCxnSpPr/>
          <p:nvPr/>
        </p:nvCxnSpPr>
        <p:spPr>
          <a:xfrm>
            <a:off x="3702167" y="5452588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Прямоугольник 60"/>
          <p:cNvSpPr/>
          <p:nvPr/>
        </p:nvSpPr>
        <p:spPr>
          <a:xfrm>
            <a:off x="5172239" y="5387048"/>
            <a:ext cx="10198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 2+3)</a:t>
            </a:r>
            <a:endParaRPr lang="uk-UA" sz="2400" dirty="0"/>
          </a:p>
        </p:txBody>
      </p:sp>
      <p:cxnSp>
        <p:nvCxnSpPr>
          <p:cNvPr id="65" name="Прямая со стрелкой 64"/>
          <p:cNvCxnSpPr/>
          <p:nvPr/>
        </p:nvCxnSpPr>
        <p:spPr>
          <a:xfrm>
            <a:off x="3739237" y="5983929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Sound 47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6657834" y="5596720"/>
            <a:ext cx="304800" cy="304800"/>
          </a:xfrm>
          <a:prstGeom prst="rect">
            <a:avLst/>
          </a:prstGeom>
        </p:spPr>
      </p:pic>
      <p:pic>
        <p:nvPicPr>
          <p:cNvPr id="48" name="Sound 48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7358645" y="5599108"/>
            <a:ext cx="304800" cy="304800"/>
          </a:xfrm>
          <a:prstGeom prst="rect">
            <a:avLst/>
          </a:prstGeom>
        </p:spPr>
      </p:pic>
      <p:pic>
        <p:nvPicPr>
          <p:cNvPr id="49" name="Sound 49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/>
          <a:stretch>
            <a:fillRect/>
          </a:stretch>
        </p:blipFill>
        <p:spPr>
          <a:xfrm>
            <a:off x="8131790" y="5583072"/>
            <a:ext cx="304800" cy="304800"/>
          </a:xfrm>
          <a:prstGeom prst="rect">
            <a:avLst/>
          </a:prstGeom>
        </p:spPr>
      </p:pic>
      <p:sp>
        <p:nvSpPr>
          <p:cNvPr id="50" name="Прямоугольник 49"/>
          <p:cNvSpPr/>
          <p:nvPr/>
        </p:nvSpPr>
        <p:spPr>
          <a:xfrm>
            <a:off x="409239" y="2937259"/>
            <a:ext cx="5132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/>
              <a:t>с </a:t>
            </a:r>
            <a:endParaRPr lang="uk-UA" sz="2400" dirty="0"/>
          </a:p>
        </p:txBody>
      </p:sp>
      <p:pic>
        <p:nvPicPr>
          <p:cNvPr id="51" name="Sound 50.wav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/>
          <a:stretch>
            <a:fillRect/>
          </a:stretch>
        </p:blipFill>
        <p:spPr>
          <a:xfrm>
            <a:off x="6671481" y="6088039"/>
            <a:ext cx="304800" cy="304800"/>
          </a:xfrm>
          <a:prstGeom prst="rect">
            <a:avLst/>
          </a:prstGeom>
        </p:spPr>
      </p:pic>
      <p:cxnSp>
        <p:nvCxnSpPr>
          <p:cNvPr id="52" name="Прямая со стрелкой 51"/>
          <p:cNvCxnSpPr/>
          <p:nvPr/>
        </p:nvCxnSpPr>
        <p:spPr>
          <a:xfrm>
            <a:off x="2345201" y="1931647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573108" y="2977182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4" dur="1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5" presetID="27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100"/>
                            </p:stCondLst>
                            <p:childTnLst>
                              <p:par>
                                <p:cTn id="8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21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600"/>
                            </p:stCondLst>
                            <p:childTnLst>
                              <p:par>
                                <p:cTn id="113" presetID="2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100"/>
                            </p:stCondLst>
                            <p:childTnLst>
                              <p:par>
                                <p:cTn id="124" presetID="23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1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1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3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1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1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600"/>
                            </p:stCondLst>
                            <p:childTnLst>
                              <p:par>
                                <p:cTn id="13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6" dur="1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80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800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600"/>
                            </p:stCondLst>
                            <p:childTnLst>
                              <p:par>
                                <p:cTn id="154" presetID="1" presetClass="mediacall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5" dur="1" fill="hold"/>
                                        <p:tgtEl>
                                          <p:spTgt spid="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6" presetID="27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8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9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80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9780"/>
                            </p:stCondLst>
                            <p:childTnLst>
                              <p:par>
                                <p:cTn id="1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280"/>
                            </p:stCondLst>
                            <p:childTnLst>
                              <p:par>
                                <p:cTn id="173" presetID="1" presetClass="mediacall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4" dur="1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1780"/>
                            </p:stCondLst>
                            <p:childTnLst>
                              <p:par>
                                <p:cTn id="17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800" decel="100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800" decel="100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2780"/>
                            </p:stCondLst>
                            <p:childTnLst>
                              <p:par>
                                <p:cTn id="193" presetID="27" presetClass="entr" presetSubtype="0" fill="hold" grpId="0" nodeType="afterEffect">
                                  <p:stCondLst>
                                    <p:cond delay="3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5" dur="2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F03F7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1F91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6" dur="2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7" dur="2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7580"/>
                            </p:stCondLst>
                            <p:childTnLst>
                              <p:par>
                                <p:cTn id="199" presetID="27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1" dur="2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F03F7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1F91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2" dur="2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2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9980"/>
                            </p:stCondLst>
                            <p:childTnLst>
                              <p:par>
                                <p:cTn id="205" presetID="27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7" dur="2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F03F7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1F91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8" dur="2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9" dur="2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2980"/>
                            </p:stCondLst>
                            <p:childTnLst>
                              <p:par>
                                <p:cTn id="211" presetID="27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3" dur="2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F03F7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1F91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4" dur="2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5" dur="2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25680"/>
                            </p:stCondLst>
                            <p:childTnLst>
                              <p:par>
                                <p:cTn id="21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600" decel="100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6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6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6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600" decel="100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6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6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6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600" decel="100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6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6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6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27680"/>
                            </p:stCondLst>
                            <p:childTnLst>
                              <p:par>
                                <p:cTn id="24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600" decel="100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6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6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600" decel="100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60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60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60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25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  <p:audio>
              <p:cMediaNode vol="100000" showWhenStopped="0">
                <p:cTn id="25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audio>
              <p:cMediaNode vol="100000" showWhenStopped="0">
                <p:cTn id="26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"/>
                </p:tgtEl>
              </p:cMediaNode>
            </p:audio>
            <p:audio>
              <p:cMediaNode vol="100000" showWhenStopped="0">
                <p:cTn id="26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</p:childTnLst>
        </p:cTn>
      </p:par>
    </p:tnLst>
    <p:bldLst>
      <p:bldP spid="47" grpId="0"/>
      <p:bldP spid="45" grpId="0"/>
      <p:bldP spid="66" grpId="0"/>
      <p:bldP spid="60" grpId="0"/>
      <p:bldP spid="44" grpId="0"/>
      <p:bldP spid="40" grpId="0"/>
      <p:bldP spid="39" grpId="0"/>
      <p:bldP spid="3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6" grpId="0"/>
      <p:bldP spid="27" grpId="0"/>
      <p:bldP spid="32" grpId="0"/>
      <p:bldP spid="33" grpId="0"/>
      <p:bldP spid="36" grpId="0"/>
      <p:bldP spid="41" grpId="0"/>
      <p:bldP spid="46" grpId="0"/>
      <p:bldP spid="55" grpId="0"/>
      <p:bldP spid="56" grpId="0"/>
      <p:bldP spid="57" grpId="0"/>
      <p:bldP spid="58" grpId="0"/>
      <p:bldP spid="61" grpId="0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4465" y="5597612"/>
            <a:ext cx="7563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Найдите суммы: 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400" b="1" dirty="0" smtClean="0">
                <a:cs typeface="Times New Roman" pitchFamily="18" charset="0"/>
              </a:rPr>
              <a:t> a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35211" y="260178"/>
          <a:ext cx="6096006" cy="519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</a:tblGrid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16200000" flipV="1">
            <a:off x="2576513" y="2919412"/>
            <a:ext cx="4895850" cy="952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910226" y="3230408"/>
            <a:ext cx="5724525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702775" y="331201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346543" y="3228150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 flipH="1" flipV="1">
            <a:off x="4924003" y="1452521"/>
            <a:ext cx="1869260" cy="168314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4948280" y="3305597"/>
            <a:ext cx="1836892" cy="1699327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>
            <a:off x="2314322" y="2484256"/>
            <a:ext cx="2710832" cy="728283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665692" y="1359462"/>
            <a:ext cx="2031101" cy="8092"/>
          </a:xfrm>
          <a:prstGeom prst="straightConnector1">
            <a:avLst/>
          </a:prstGeom>
          <a:ln w="38100">
            <a:solidFill>
              <a:srgbClr val="98069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4309230" y="998845"/>
            <a:ext cx="484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</a:t>
            </a:r>
            <a:r>
              <a:rPr lang="ru-RU" b="1" baseline="-25000" dirty="0" smtClean="0"/>
              <a:t>2</a:t>
            </a:r>
            <a:r>
              <a:rPr lang="ru-RU" b="1" dirty="0" smtClean="0"/>
              <a:t> </a:t>
            </a:r>
            <a:endParaRPr lang="uk-UA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350951" y="2144740"/>
            <a:ext cx="484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</a:t>
            </a:r>
            <a:r>
              <a:rPr lang="ru-RU" b="1" baseline="-25000" dirty="0" smtClean="0"/>
              <a:t>1</a:t>
            </a:r>
            <a:r>
              <a:rPr lang="ru-RU" b="1" dirty="0" smtClean="0"/>
              <a:t> </a:t>
            </a:r>
            <a:endParaRPr lang="uk-UA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603173" y="2538277"/>
            <a:ext cx="484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</a:t>
            </a:r>
            <a:r>
              <a:rPr lang="ru-RU" b="1" baseline="-25000" dirty="0" smtClean="0"/>
              <a:t>3</a:t>
            </a:r>
            <a:r>
              <a:rPr lang="ru-RU" b="1" dirty="0" smtClean="0"/>
              <a:t> </a:t>
            </a:r>
            <a:endParaRPr lang="uk-UA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362527" y="3985113"/>
            <a:ext cx="484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</a:t>
            </a:r>
            <a:r>
              <a:rPr lang="ru-RU" b="1" baseline="-25000" dirty="0" smtClean="0"/>
              <a:t>4</a:t>
            </a:r>
            <a:r>
              <a:rPr lang="ru-RU" b="1" dirty="0" smtClean="0"/>
              <a:t> </a:t>
            </a:r>
            <a:endParaRPr lang="uk-UA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6382279" y="5668271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853743" y="5669892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276570" y="5686105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767488" y="5682863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157017" y="5679214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3636781" y="5676008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432786" y="4022758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5423141" y="2172737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383348" y="1051922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667647" y="2570135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7485900" y="5676454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6972446" y="5678499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8030478" y="5679181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4997572" y="1064846"/>
            <a:ext cx="330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5</a:t>
            </a:r>
            <a:endParaRPr lang="uk-UA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449121" y="3230266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-4</a:t>
            </a:r>
            <a:endParaRPr lang="uk-UA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992549" y="2314862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</a:t>
            </a:r>
            <a:endParaRPr lang="uk-UA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114701" y="3232276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-8</a:t>
            </a:r>
            <a:endParaRPr lang="uk-UA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994559" y="2695694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</a:t>
            </a:r>
            <a:endParaRPr lang="uk-UA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4620761" y="4980689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-5</a:t>
            </a:r>
            <a:endParaRPr lang="uk-UA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242753" y="3227252"/>
            <a:ext cx="330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</a:t>
            </a:r>
            <a:endParaRPr lang="uk-UA" b="1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636459" y="3214189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5</a:t>
            </a:r>
            <a:endParaRPr lang="uk-UA" b="1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681050" y="3231271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0</a:t>
            </a:r>
            <a:endParaRPr lang="uk-UA" b="1" dirty="0"/>
          </a:p>
        </p:txBody>
      </p:sp>
      <p:sp>
        <p:nvSpPr>
          <p:cNvPr id="47" name="Стрелка вправо 46">
            <a:hlinkClick r:id="rId3" action="ppaction://hlinksldjump"/>
          </p:cNvPr>
          <p:cNvSpPr/>
          <p:nvPr/>
        </p:nvSpPr>
        <p:spPr>
          <a:xfrm>
            <a:off x="7839635" y="6306671"/>
            <a:ext cx="1062318" cy="3765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Решение</a:t>
            </a:r>
            <a:endParaRPr lang="uk-UA" sz="1400" dirty="0"/>
          </a:p>
        </p:txBody>
      </p:sp>
    </p:spTree>
  </p:cSld>
  <p:clrMapOvr>
    <a:masterClrMapping/>
  </p:clrMapOvr>
  <p:transition spd="slow" advTm="30485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20" grpId="0"/>
      <p:bldP spid="21" grpId="0"/>
      <p:bldP spid="22" grpId="0"/>
      <p:bldP spid="23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8000">
              <a:srgbClr val="FF6600">
                <a:alpha val="84000"/>
              </a:srgbClr>
            </a:gs>
            <a:gs pos="82001">
              <a:schemeClr val="accent2">
                <a:lumMod val="40000"/>
                <a:lumOff val="60000"/>
              </a:schemeClr>
            </a:gs>
            <a:gs pos="12000">
              <a:srgbClr val="00FF00">
                <a:alpha val="71000"/>
              </a:srgbClr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240" y="590308"/>
            <a:ext cx="1414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Теорема.</a:t>
            </a:r>
            <a:endParaRPr lang="uk-UA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44220" y="617335"/>
            <a:ext cx="3799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любых точек 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smtClean="0">
                <a:cs typeface="Times New Roman" pitchFamily="18" charset="0"/>
              </a:rPr>
              <a:t>B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smtClean="0">
                <a:cs typeface="Times New Roman" pitchFamily="18" charset="0"/>
              </a:rPr>
              <a:t>C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10491" y="620419"/>
            <a:ext cx="2470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AB</a:t>
            </a:r>
            <a:r>
              <a:rPr lang="ru-RU" sz="2400" b="1" dirty="0" smtClean="0"/>
              <a:t> + </a:t>
            </a:r>
            <a:r>
              <a:rPr lang="en-US" sz="2400" b="1" dirty="0" smtClean="0"/>
              <a:t>BC</a:t>
            </a:r>
            <a:r>
              <a:rPr lang="ru-RU" sz="2400" b="1" dirty="0" smtClean="0"/>
              <a:t> = </a:t>
            </a:r>
            <a:r>
              <a:rPr lang="en-US" sz="2400" b="1" dirty="0" smtClean="0"/>
              <a:t>AC</a:t>
            </a:r>
            <a:r>
              <a:rPr lang="ru-RU" sz="2400" b="1" dirty="0" smtClean="0"/>
              <a:t> .</a:t>
            </a:r>
            <a:endParaRPr lang="uk-UA" sz="24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5945753" y="625642"/>
            <a:ext cx="353447" cy="1323"/>
          </a:xfrm>
          <a:prstGeom prst="line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endCxn id="4" idx="0"/>
          </p:cNvCxnSpPr>
          <p:nvPr/>
        </p:nvCxnSpPr>
        <p:spPr>
          <a:xfrm flipV="1">
            <a:off x="6737131" y="620419"/>
            <a:ext cx="308634" cy="4710"/>
          </a:xfrm>
          <a:prstGeom prst="line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7605627" y="614947"/>
            <a:ext cx="340562" cy="8346"/>
          </a:xfrm>
          <a:prstGeom prst="line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490950" y="1562255"/>
          <a:ext cx="6297980" cy="414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460"/>
                <a:gridCol w="484460"/>
                <a:gridCol w="484460"/>
                <a:gridCol w="484460"/>
                <a:gridCol w="484460"/>
                <a:gridCol w="484460"/>
                <a:gridCol w="484460"/>
                <a:gridCol w="484460"/>
                <a:gridCol w="484460"/>
                <a:gridCol w="484460"/>
                <a:gridCol w="484460"/>
                <a:gridCol w="484460"/>
                <a:gridCol w="484460"/>
              </a:tblGrid>
              <a:tr h="51806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51806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51806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51806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51806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51806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51806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51806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2694569" y="2787134"/>
            <a:ext cx="5084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dirty="0" smtClean="0"/>
              <a:t>•</a:t>
            </a:r>
            <a:endParaRPr lang="uk-UA" sz="40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082749" y="2262878"/>
            <a:ext cx="5084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dirty="0" smtClean="0"/>
              <a:t>•</a:t>
            </a:r>
            <a:endParaRPr lang="uk-UA" sz="40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635330" y="4335518"/>
            <a:ext cx="5084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dirty="0" smtClean="0"/>
              <a:t>•</a:t>
            </a:r>
            <a:endParaRPr lang="uk-UA" sz="4000" dirty="0"/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2939796" y="3113532"/>
            <a:ext cx="1947672" cy="1559052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 flipH="1" flipV="1">
            <a:off x="4572000" y="2907792"/>
            <a:ext cx="2075688" cy="1453896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V="1">
            <a:off x="2939796" y="2606040"/>
            <a:ext cx="3401568" cy="5166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2390895" y="2612156"/>
            <a:ext cx="14045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ru-RU" sz="2400" b="1" dirty="0" smtClean="0">
                <a:cs typeface="Times New Roman" pitchFamily="18" charset="0"/>
              </a:rPr>
              <a:t>(</a:t>
            </a:r>
            <a:r>
              <a:rPr lang="en-US" sz="2400" b="1" dirty="0" smtClean="0">
                <a:cs typeface="Times New Roman" pitchFamily="18" charset="0"/>
              </a:rPr>
              <a:t>x</a:t>
            </a:r>
            <a:r>
              <a:rPr lang="en-US" sz="2400" b="1" baseline="-25000" dirty="0" smtClean="0">
                <a:cs typeface="Times New Roman" pitchFamily="18" charset="0"/>
              </a:rPr>
              <a:t>1</a:t>
            </a:r>
            <a:r>
              <a:rPr lang="ru-RU" sz="2400" b="1" dirty="0" smtClean="0">
                <a:cs typeface="Times New Roman" pitchFamily="18" charset="0"/>
              </a:rPr>
              <a:t>; </a:t>
            </a:r>
            <a:r>
              <a:rPr lang="en-US" sz="2400" b="1" dirty="0" smtClean="0">
                <a:cs typeface="Times New Roman" pitchFamily="18" charset="0"/>
              </a:rPr>
              <a:t>y</a:t>
            </a:r>
            <a:r>
              <a:rPr lang="en-US" sz="2400" b="1" baseline="-25000" dirty="0" smtClean="0">
                <a:cs typeface="Times New Roman" pitchFamily="18" charset="0"/>
              </a:rPr>
              <a:t>1</a:t>
            </a:r>
            <a:r>
              <a:rPr lang="en-US" sz="2400" b="1" dirty="0" smtClean="0">
                <a:cs typeface="Times New Roman" pitchFamily="18" charset="0"/>
              </a:rPr>
              <a:t>)</a:t>
            </a:r>
            <a:endParaRPr lang="uk-UA" sz="24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194244" y="2217045"/>
            <a:ext cx="14045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cs typeface="Times New Roman" pitchFamily="18" charset="0"/>
              </a:rPr>
              <a:t>C</a:t>
            </a:r>
            <a:r>
              <a:rPr lang="ru-RU" sz="2400" b="1" dirty="0" smtClean="0">
                <a:cs typeface="Times New Roman" pitchFamily="18" charset="0"/>
              </a:rPr>
              <a:t>(</a:t>
            </a:r>
            <a:r>
              <a:rPr lang="en-US" sz="2400" b="1" dirty="0" smtClean="0">
                <a:cs typeface="Times New Roman" pitchFamily="18" charset="0"/>
              </a:rPr>
              <a:t>x</a:t>
            </a:r>
            <a:r>
              <a:rPr lang="en-US" sz="2400" b="1" baseline="-25000" dirty="0" smtClean="0">
                <a:cs typeface="Times New Roman" pitchFamily="18" charset="0"/>
              </a:rPr>
              <a:t>3</a:t>
            </a:r>
            <a:r>
              <a:rPr lang="ru-RU" sz="2400" b="1" dirty="0" smtClean="0">
                <a:cs typeface="Times New Roman" pitchFamily="18" charset="0"/>
              </a:rPr>
              <a:t>; </a:t>
            </a:r>
            <a:r>
              <a:rPr lang="en-US" sz="2400" b="1" dirty="0" smtClean="0">
                <a:cs typeface="Times New Roman" pitchFamily="18" charset="0"/>
              </a:rPr>
              <a:t>y</a:t>
            </a:r>
            <a:r>
              <a:rPr lang="en-US" sz="2400" b="1" baseline="-25000" dirty="0" smtClean="0">
                <a:cs typeface="Times New Roman" pitchFamily="18" charset="0"/>
              </a:rPr>
              <a:t>3</a:t>
            </a:r>
            <a:r>
              <a:rPr lang="en-US" sz="2400" b="1" dirty="0" smtClean="0">
                <a:cs typeface="Times New Roman" pitchFamily="18" charset="0"/>
              </a:rPr>
              <a:t>)</a:t>
            </a:r>
            <a:endParaRPr lang="uk-UA" sz="24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4715400" y="4700601"/>
            <a:ext cx="13692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cs typeface="Times New Roman" pitchFamily="18" charset="0"/>
              </a:rPr>
              <a:t>B</a:t>
            </a:r>
            <a:r>
              <a:rPr lang="ru-RU" sz="2400" b="1" dirty="0" smtClean="0">
                <a:cs typeface="Times New Roman" pitchFamily="18" charset="0"/>
              </a:rPr>
              <a:t>(</a:t>
            </a:r>
            <a:r>
              <a:rPr lang="en-US" sz="2400" b="1" dirty="0" smtClean="0">
                <a:cs typeface="Times New Roman" pitchFamily="18" charset="0"/>
              </a:rPr>
              <a:t>x</a:t>
            </a:r>
            <a:r>
              <a:rPr lang="en-US" sz="2400" b="1" baseline="-25000" dirty="0" smtClean="0">
                <a:cs typeface="Times New Roman" pitchFamily="18" charset="0"/>
              </a:rPr>
              <a:t>2</a:t>
            </a:r>
            <a:r>
              <a:rPr lang="ru-RU" sz="2400" b="1" dirty="0" smtClean="0">
                <a:cs typeface="Times New Roman" pitchFamily="18" charset="0"/>
              </a:rPr>
              <a:t>; </a:t>
            </a:r>
            <a:r>
              <a:rPr lang="en-US" sz="2400" b="1" dirty="0" smtClean="0">
                <a:cs typeface="Times New Roman" pitchFamily="18" charset="0"/>
              </a:rPr>
              <a:t>y</a:t>
            </a:r>
            <a:r>
              <a:rPr lang="en-US" sz="2400" b="1" baseline="-25000" dirty="0" smtClean="0">
                <a:cs typeface="Times New Roman" pitchFamily="18" charset="0"/>
              </a:rPr>
              <a:t>2</a:t>
            </a:r>
            <a:r>
              <a:rPr lang="en-US" sz="2400" b="1" dirty="0" smtClean="0">
                <a:cs typeface="Times New Roman" pitchFamily="18" charset="0"/>
              </a:rPr>
              <a:t>)</a:t>
            </a:r>
            <a:endParaRPr lang="uk-UA" sz="2400" dirty="0"/>
          </a:p>
        </p:txBody>
      </p:sp>
      <p:pic>
        <p:nvPicPr>
          <p:cNvPr id="19" name="Sound 5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8541224" y="342331"/>
            <a:ext cx="304800" cy="304800"/>
          </a:xfrm>
          <a:prstGeom prst="rect">
            <a:avLst/>
          </a:prstGeom>
        </p:spPr>
      </p:pic>
      <p:pic>
        <p:nvPicPr>
          <p:cNvPr id="21" name="Sound 53.wav">
            <a:hlinkClick r:id="" action="ppaction://media"/>
          </p:cNvPr>
          <p:cNvPicPr>
            <a:picLocks noRot="1" noChangeAspect="1"/>
          </p:cNvPicPr>
          <p:nvPr>
            <a:wavAudioFile r:embed="rId2" name="Sound 53.wav"/>
          </p:nvPr>
        </p:nvPicPr>
        <p:blipFill>
          <a:blip r:embed="rId9"/>
          <a:stretch>
            <a:fillRect/>
          </a:stretch>
        </p:blipFill>
        <p:spPr>
          <a:xfrm>
            <a:off x="8541224" y="1461448"/>
            <a:ext cx="304800" cy="304800"/>
          </a:xfrm>
          <a:prstGeom prst="rect">
            <a:avLst/>
          </a:prstGeom>
        </p:spPr>
      </p:pic>
      <p:pic>
        <p:nvPicPr>
          <p:cNvPr id="22" name="Sound 54.wav">
            <a:hlinkClick r:id="" action="ppaction://media"/>
          </p:cNvPr>
          <p:cNvPicPr>
            <a:picLocks noRot="1" noChangeAspect="1"/>
          </p:cNvPicPr>
          <p:nvPr>
            <a:wavAudioFile r:embed="rId3" name="Sound 54.wav"/>
          </p:nvPr>
        </p:nvPicPr>
        <p:blipFill>
          <a:blip r:embed="rId10"/>
          <a:stretch>
            <a:fillRect/>
          </a:stretch>
        </p:blipFill>
        <p:spPr>
          <a:xfrm>
            <a:off x="8472986" y="2061949"/>
            <a:ext cx="304800" cy="304800"/>
          </a:xfrm>
          <a:prstGeom prst="rect">
            <a:avLst/>
          </a:prstGeom>
        </p:spPr>
      </p:pic>
      <p:pic>
        <p:nvPicPr>
          <p:cNvPr id="23" name="Sound 55.wav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1"/>
          <a:stretch>
            <a:fillRect/>
          </a:stretch>
        </p:blipFill>
        <p:spPr>
          <a:xfrm>
            <a:off x="8486632" y="2621508"/>
            <a:ext cx="304800" cy="304800"/>
          </a:xfrm>
          <a:prstGeom prst="rect">
            <a:avLst/>
          </a:prstGeom>
        </p:spPr>
      </p:pic>
      <p:pic>
        <p:nvPicPr>
          <p:cNvPr id="24" name="Sound 52.wav">
            <a:hlinkClick r:id="" action="ppaction://media"/>
          </p:cNvPr>
          <p:cNvPicPr>
            <a:picLocks noRot="1" noChangeAspect="1"/>
          </p:cNvPicPr>
          <p:nvPr>
            <a:wavAudioFile r:embed="rId5" name="Sound 52.wav"/>
          </p:nvPr>
        </p:nvPicPr>
        <p:blipFill>
          <a:blip r:embed="rId12"/>
          <a:stretch>
            <a:fillRect/>
          </a:stretch>
        </p:blipFill>
        <p:spPr>
          <a:xfrm>
            <a:off x="8486633" y="901889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27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2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2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2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0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9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900"/>
                            </p:stCondLst>
                            <p:childTnLst>
                              <p:par>
                                <p:cTn id="39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9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900"/>
                            </p:stCondLst>
                            <p:childTnLst>
                              <p:par>
                                <p:cTn id="5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900"/>
                            </p:stCondLst>
                            <p:childTnLst>
                              <p:par>
                                <p:cTn id="6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900"/>
                            </p:stCondLst>
                            <p:childTnLst>
                              <p:par>
                                <p:cTn id="67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4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44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64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4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1000" showWhenStopped="0">
                <p:cTn id="9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vol="100000" showWhenStopped="0">
                <p:cTn id="9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vol="98000" showWhenStopped="0">
                <p:cTn id="1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vol="100000" showWhenStopped="0">
                <p:cTn id="10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vol="100000" showWhenStopped="0">
                <p:cTn id="10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  <p:bldP spid="29" grpId="0"/>
      <p:bldP spid="30" grpId="0"/>
      <p:bldP spid="31" grpId="0"/>
      <p:bldP spid="41" grpId="0"/>
      <p:bldP spid="42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rgbClr val="FF0000"/>
            </a:gs>
            <a:gs pos="21000">
              <a:schemeClr val="bg2">
                <a:lumMod val="50000"/>
              </a:schemeClr>
            </a:gs>
            <a:gs pos="4000">
              <a:srgbClr val="00FF00"/>
            </a:gs>
            <a:gs pos="85000">
              <a:srgbClr val="FFFF00"/>
            </a:gs>
            <a:gs pos="62000">
              <a:srgbClr val="00FF00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22222" y="428978"/>
            <a:ext cx="3407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Правило треугольника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941683" y="1621685"/>
            <a:ext cx="2195475" cy="1747491"/>
          </a:xfrm>
          <a:prstGeom prst="straightConnector1">
            <a:avLst/>
          </a:prstGeom>
          <a:ln w="381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2511277" y="2722998"/>
            <a:ext cx="1183622" cy="669193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949629" y="1619649"/>
            <a:ext cx="2195475" cy="1747491"/>
          </a:xfrm>
          <a:prstGeom prst="straightConnector1">
            <a:avLst/>
          </a:prstGeom>
          <a:ln w="381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7298556" y="3435040"/>
            <a:ext cx="3978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cs typeface="Times New Roman" pitchFamily="18" charset="0"/>
              </a:rPr>
              <a:t>C</a:t>
            </a:r>
            <a:endParaRPr lang="uk-UA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472958" y="2073902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cs typeface="Times New Roman" pitchFamily="18" charset="0"/>
              </a:rPr>
              <a:t>B</a:t>
            </a:r>
            <a:endParaRPr lang="uk-UA" sz="2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034558" y="4073390"/>
            <a:ext cx="3978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cs typeface="Times New Roman" pitchFamily="18" charset="0"/>
              </a:rPr>
              <a:t>A</a:t>
            </a:r>
            <a:endParaRPr lang="uk-UA" sz="2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538236" y="2185155"/>
            <a:ext cx="3027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a</a:t>
            </a:r>
            <a:endParaRPr lang="uk-UA" sz="2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866395" y="4024622"/>
            <a:ext cx="341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c</a:t>
            </a:r>
            <a:endParaRPr lang="uk-UA" sz="2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902715" y="2732270"/>
            <a:ext cx="378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b</a:t>
            </a:r>
            <a:endParaRPr lang="uk-UA" sz="2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074428" y="2685027"/>
            <a:ext cx="378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b</a:t>
            </a:r>
            <a:endParaRPr lang="uk-UA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012955" y="3024878"/>
            <a:ext cx="3545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a</a:t>
            </a:r>
            <a:endParaRPr lang="uk-UA" sz="2400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5935359" y="4094135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6989967" y="2734727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5081919" y="3082199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3186064" y="2711868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1643776" y="2218092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327656" y="4815840"/>
            <a:ext cx="4118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 = </a:t>
            </a:r>
            <a:r>
              <a:rPr lang="en-US" sz="2400" b="1" dirty="0" smtClean="0"/>
              <a:t>a</a:t>
            </a:r>
            <a:r>
              <a:rPr lang="ru-RU" sz="2400" b="1" dirty="0" smtClean="0"/>
              <a:t> + </a:t>
            </a:r>
            <a:r>
              <a:rPr lang="en-US" sz="2400" b="1" dirty="0" smtClean="0"/>
              <a:t>b</a:t>
            </a:r>
            <a:r>
              <a:rPr lang="ru-RU" sz="2400" b="1" dirty="0" smtClean="0"/>
              <a:t> = </a:t>
            </a:r>
            <a:r>
              <a:rPr lang="en-US" sz="2400" b="1" dirty="0" smtClean="0"/>
              <a:t>AB</a:t>
            </a:r>
            <a:r>
              <a:rPr lang="ru-RU" sz="2400" b="1" dirty="0" smtClean="0"/>
              <a:t> + </a:t>
            </a:r>
            <a:r>
              <a:rPr lang="en-US" sz="2400" b="1" dirty="0" smtClean="0"/>
              <a:t>BC</a:t>
            </a:r>
            <a:r>
              <a:rPr lang="ru-RU" sz="2400" b="1" dirty="0" smtClean="0"/>
              <a:t> = </a:t>
            </a:r>
            <a:r>
              <a:rPr lang="en-US" sz="2400" b="1" dirty="0" smtClean="0"/>
              <a:t>AC</a:t>
            </a:r>
            <a:endParaRPr lang="uk-UA" sz="2400" b="1" dirty="0"/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3611767" y="4831751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2996071" y="4886615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404759" y="4892711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969121" y="4821013"/>
            <a:ext cx="342966" cy="8730"/>
          </a:xfrm>
          <a:prstGeom prst="line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099746" y="4814917"/>
            <a:ext cx="362110" cy="9479"/>
          </a:xfrm>
          <a:prstGeom prst="line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4298817" y="4821013"/>
            <a:ext cx="344891" cy="3383"/>
          </a:xfrm>
          <a:prstGeom prst="line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345944" y="5687568"/>
            <a:ext cx="6150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         </a:t>
            </a:r>
            <a:r>
              <a:rPr lang="en-US" sz="2400" b="1" dirty="0" smtClean="0"/>
              <a:t>AB</a:t>
            </a:r>
            <a:r>
              <a:rPr lang="ru-RU" sz="2400" b="1" dirty="0" smtClean="0"/>
              <a:t> = </a:t>
            </a:r>
            <a:r>
              <a:rPr lang="en-US" sz="2400" b="1" dirty="0" smtClean="0"/>
              <a:t>a</a:t>
            </a:r>
            <a:r>
              <a:rPr lang="ru-RU" sz="2400" b="1" dirty="0" smtClean="0"/>
              <a:t>     </a:t>
            </a:r>
            <a:r>
              <a:rPr lang="en-US" sz="2400" b="1" dirty="0" smtClean="0"/>
              <a:t>BC</a:t>
            </a:r>
            <a:r>
              <a:rPr lang="ru-RU" sz="2400" b="1" dirty="0" smtClean="0"/>
              <a:t> = </a:t>
            </a:r>
            <a:endParaRPr lang="uk-UA" sz="2400" b="1" dirty="0"/>
          </a:p>
        </p:txBody>
      </p:sp>
      <p:cxnSp>
        <p:nvCxnSpPr>
          <p:cNvPr id="46" name="Прямая со стрелкой 45"/>
          <p:cNvCxnSpPr/>
          <p:nvPr/>
        </p:nvCxnSpPr>
        <p:spPr>
          <a:xfrm>
            <a:off x="5104693" y="5743735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6657102" y="5700834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5797724" y="5698492"/>
            <a:ext cx="361537" cy="693"/>
          </a:xfrm>
          <a:prstGeom prst="line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4342505" y="5692741"/>
            <a:ext cx="344891" cy="3383"/>
          </a:xfrm>
          <a:prstGeom prst="line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рямоугольник 51"/>
          <p:cNvSpPr/>
          <p:nvPr/>
        </p:nvSpPr>
        <p:spPr>
          <a:xfrm>
            <a:off x="6552522" y="5670542"/>
            <a:ext cx="378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b</a:t>
            </a:r>
            <a:endParaRPr lang="uk-UA" sz="2400" dirty="0"/>
          </a:p>
        </p:txBody>
      </p:sp>
      <p:cxnSp>
        <p:nvCxnSpPr>
          <p:cNvPr id="43" name="Прямая со стрелкой 42"/>
          <p:cNvCxnSpPr/>
          <p:nvPr/>
        </p:nvCxnSpPr>
        <p:spPr>
          <a:xfrm rot="16200000" flipH="1">
            <a:off x="2510096" y="2726516"/>
            <a:ext cx="1183622" cy="669193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Sound 5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391098" y="3972636"/>
            <a:ext cx="304800" cy="304800"/>
          </a:xfrm>
          <a:prstGeom prst="rect">
            <a:avLst/>
          </a:prstGeom>
        </p:spPr>
      </p:pic>
      <p:pic>
        <p:nvPicPr>
          <p:cNvPr id="42" name="Sound 57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8391099" y="4423012"/>
            <a:ext cx="304800" cy="304800"/>
          </a:xfrm>
          <a:prstGeom prst="rect">
            <a:avLst/>
          </a:prstGeom>
        </p:spPr>
      </p:pic>
      <p:pic>
        <p:nvPicPr>
          <p:cNvPr id="44" name="Sound 58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/>
          <a:stretch>
            <a:fillRect/>
          </a:stretch>
        </p:blipFill>
        <p:spPr>
          <a:xfrm>
            <a:off x="8322860" y="4900684"/>
            <a:ext cx="304800" cy="304800"/>
          </a:xfrm>
          <a:prstGeom prst="rect">
            <a:avLst/>
          </a:prstGeom>
        </p:spPr>
      </p:pic>
      <p:cxnSp>
        <p:nvCxnSpPr>
          <p:cNvPr id="16" name="Прямая со стрелкой 15"/>
          <p:cNvCxnSpPr/>
          <p:nvPr/>
        </p:nvCxnSpPr>
        <p:spPr>
          <a:xfrm flipV="1">
            <a:off x="4403882" y="3650776"/>
            <a:ext cx="2843079" cy="5890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Sound 59.wav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/>
          <a:stretch>
            <a:fillRect/>
          </a:stretch>
        </p:blipFill>
        <p:spPr>
          <a:xfrm>
            <a:off x="8377450" y="543294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" presetClass="mediacall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1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0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05556E-6 -3.7037E-7 L 0.37951 0.12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5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000"/>
                            </p:stCondLst>
                            <p:childTnLst>
                              <p:par>
                                <p:cTn id="6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1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000"/>
                            </p:stCondLst>
                            <p:childTnLst>
                              <p:par>
                                <p:cTn id="64" presetID="0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88889E-6 3.7037E-6 L 0.41805 0.00463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0"/>
                            </p:stCondLst>
                            <p:childTnLst>
                              <p:par>
                                <p:cTn id="6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500"/>
                            </p:stCondLst>
                            <p:childTnLst>
                              <p:par>
                                <p:cTn id="76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1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65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3500"/>
                            </p:stCondLst>
                            <p:childTnLst>
                              <p:par>
                                <p:cTn id="8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4000"/>
                            </p:stCondLst>
                            <p:childTnLst>
                              <p:par>
                                <p:cTn id="8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45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7500"/>
                            </p:stCondLst>
                            <p:childTnLst>
                              <p:par>
                                <p:cTn id="10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8000" showWhenStopped="0">
                <p:cTn id="18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  <p:audio>
              <p:cMediaNode vol="100000" showWhenStopped="0">
                <p:cTn id="18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  <p:audio>
              <p:cMediaNode vol="98000" showWhenStopped="0">
                <p:cTn id="18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audio>
              <p:cMediaNode vol="100000" showWhenStopped="0">
                <p:cTn id="18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audio>
          </p:childTnLst>
        </p:cTn>
      </p:par>
    </p:tnLst>
    <p:bldLst>
      <p:bldP spid="4" grpId="0"/>
      <p:bldP spid="19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34" grpId="0"/>
      <p:bldP spid="45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87000">
              <a:srgbClr val="00FF00"/>
            </a:gs>
            <a:gs pos="62000">
              <a:srgbClr val="FFFF00"/>
            </a:gs>
            <a:gs pos="1000">
              <a:srgbClr val="FF0000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6013" y="488942"/>
            <a:ext cx="4003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Правило параллелограмма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708050" y="1154027"/>
            <a:ext cx="2195475" cy="1747491"/>
          </a:xfrm>
          <a:prstGeom prst="straightConnector1">
            <a:avLst/>
          </a:prstGeom>
          <a:ln w="381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2301211" y="2264767"/>
            <a:ext cx="1183622" cy="669193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6117055" y="2317726"/>
            <a:ext cx="1175144" cy="681649"/>
          </a:xfrm>
          <a:prstGeom prst="straightConnector1">
            <a:avLst/>
          </a:prstGeom>
          <a:ln w="19050">
            <a:solidFill>
              <a:schemeClr val="bg2">
                <a:lumMod val="2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7006605" y="3055852"/>
            <a:ext cx="3978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cs typeface="Times New Roman" pitchFamily="18" charset="0"/>
              </a:rPr>
              <a:t>C</a:t>
            </a:r>
            <a:endParaRPr lang="uk-UA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262893" y="1653772"/>
            <a:ext cx="362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cs typeface="Times New Roman" pitchFamily="18" charset="0"/>
              </a:rPr>
              <a:t>B</a:t>
            </a:r>
            <a:endParaRPr lang="uk-UA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742197" y="3548104"/>
            <a:ext cx="3978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cs typeface="Times New Roman" pitchFamily="18" charset="0"/>
              </a:rPr>
              <a:t>A</a:t>
            </a:r>
            <a:endParaRPr lang="uk-UA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328170" y="1726924"/>
            <a:ext cx="3027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a</a:t>
            </a:r>
            <a:endParaRPr lang="uk-UA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620167" y="3103380"/>
            <a:ext cx="341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c</a:t>
            </a:r>
            <a:endParaRPr lang="uk-UA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111375" y="4274290"/>
            <a:ext cx="378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b</a:t>
            </a:r>
            <a:endParaRPr lang="uk-UA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864362" y="2226796"/>
            <a:ext cx="378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b</a:t>
            </a:r>
            <a:endParaRPr lang="uk-UA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802890" y="2604748"/>
            <a:ext cx="3545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a</a:t>
            </a:r>
            <a:endParaRPr lang="uk-UA" sz="2400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5740792" y="3172893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170052" y="4257697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871854" y="2662069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975998" y="2253637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1433710" y="1759861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4861727" y="3250811"/>
            <a:ext cx="2195475" cy="1747491"/>
          </a:xfrm>
          <a:prstGeom prst="straightConnector1">
            <a:avLst/>
          </a:prstGeom>
          <a:ln w="19050">
            <a:solidFill>
              <a:srgbClr val="0066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4544968" y="4943982"/>
            <a:ext cx="415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cs typeface="Times New Roman" pitchFamily="18" charset="0"/>
              </a:rPr>
              <a:t>D</a:t>
            </a:r>
            <a:endParaRPr lang="uk-UA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2251457" y="5410926"/>
            <a:ext cx="4118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 = </a:t>
            </a:r>
            <a:r>
              <a:rPr lang="en-US" sz="2400" b="1" dirty="0" smtClean="0"/>
              <a:t>a</a:t>
            </a:r>
            <a:r>
              <a:rPr lang="ru-RU" sz="2400" b="1" dirty="0" smtClean="0"/>
              <a:t> + </a:t>
            </a:r>
            <a:r>
              <a:rPr lang="en-US" sz="2400" b="1" dirty="0" smtClean="0"/>
              <a:t>b</a:t>
            </a:r>
            <a:r>
              <a:rPr lang="ru-RU" sz="2400" b="1" dirty="0" smtClean="0"/>
              <a:t> = </a:t>
            </a:r>
            <a:r>
              <a:rPr lang="en-US" sz="2400" b="1" dirty="0" smtClean="0"/>
              <a:t>AB</a:t>
            </a:r>
            <a:r>
              <a:rPr lang="ru-RU" sz="2400" b="1" dirty="0" smtClean="0"/>
              <a:t> + </a:t>
            </a:r>
            <a:r>
              <a:rPr lang="en-US" sz="2400" b="1" dirty="0" smtClean="0"/>
              <a:t>BC</a:t>
            </a:r>
            <a:r>
              <a:rPr lang="ru-RU" sz="2400" b="1" dirty="0" smtClean="0"/>
              <a:t> = </a:t>
            </a:r>
            <a:r>
              <a:rPr lang="en-US" sz="2400" b="1" dirty="0" smtClean="0"/>
              <a:t>AC</a:t>
            </a:r>
            <a:endParaRPr lang="uk-UA" sz="2400" b="1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3535568" y="5426837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919872" y="5481701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2328560" y="5487797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892922" y="5416099"/>
            <a:ext cx="342966" cy="8730"/>
          </a:xfrm>
          <a:prstGeom prst="line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023547" y="5410003"/>
            <a:ext cx="362110" cy="9479"/>
          </a:xfrm>
          <a:prstGeom prst="line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222618" y="5416099"/>
            <a:ext cx="344891" cy="3383"/>
          </a:xfrm>
          <a:prstGeom prst="line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222172" y="5936342"/>
            <a:ext cx="3435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AC </a:t>
            </a:r>
            <a:r>
              <a:rPr lang="ru-RU" sz="2400" b="1" dirty="0" smtClean="0"/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диагональ  </a:t>
            </a:r>
            <a:r>
              <a:rPr lang="en-US" sz="2400" b="1" dirty="0" smtClean="0"/>
              <a:t> ABCD</a:t>
            </a:r>
            <a:endParaRPr lang="uk-UA" sz="2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7300686" y="2133600"/>
            <a:ext cx="1460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BC </a:t>
            </a:r>
            <a:r>
              <a:rPr lang="ru-RU" sz="2400" b="1" dirty="0" smtClean="0"/>
              <a:t>=</a:t>
            </a:r>
            <a:r>
              <a:rPr lang="en-US" sz="2400" b="1" dirty="0" smtClean="0"/>
              <a:t> AD</a:t>
            </a:r>
            <a:endParaRPr lang="uk-UA" sz="2400" b="1" dirty="0"/>
          </a:p>
        </p:txBody>
      </p:sp>
      <p:cxnSp>
        <p:nvCxnSpPr>
          <p:cNvPr id="33" name="Прямая со стрелкой 32"/>
          <p:cNvCxnSpPr/>
          <p:nvPr/>
        </p:nvCxnSpPr>
        <p:spPr>
          <a:xfrm flipV="1">
            <a:off x="691252" y="1167680"/>
            <a:ext cx="2195475" cy="1747491"/>
          </a:xfrm>
          <a:prstGeom prst="straightConnector1">
            <a:avLst/>
          </a:prstGeom>
          <a:ln w="381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6200000" flipH="1">
            <a:off x="2314583" y="2284031"/>
            <a:ext cx="1183622" cy="669193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4187952" y="3243123"/>
            <a:ext cx="2871910" cy="57449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Sound 60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432042" y="355979"/>
            <a:ext cx="304800" cy="304800"/>
          </a:xfrm>
          <a:prstGeom prst="rect">
            <a:avLst/>
          </a:prstGeom>
        </p:spPr>
      </p:pic>
      <p:pic>
        <p:nvPicPr>
          <p:cNvPr id="45" name="Sound 61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432042" y="94283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88889E-6 2.56826E-6 L 0.38142 0.13535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94444E-6 -2.96296E-6 L 0.17552 0.26158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" y="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500"/>
                            </p:stCondLst>
                            <p:childTnLst>
                              <p:par>
                                <p:cTn id="8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000"/>
                            </p:stCondLst>
                            <p:childTnLst>
                              <p:par>
                                <p:cTn id="9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8500"/>
                            </p:stCondLst>
                            <p:childTnLst>
                              <p:par>
                                <p:cTn id="1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1" presetID="3" presetClass="entr" presetSubtype="1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" presetClass="entr" presetSubtype="1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" presetClass="entr" presetSubtype="1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" presetClass="entr" presetSubtype="1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" presetClass="entr" presetSubtype="1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3" presetClass="entr" presetSubtype="1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4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audio>
              <p:cMediaNode vol="98000" showWhenStopped="0">
                <p:cTn id="14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</p:childTnLst>
        </p:cTn>
      </p:par>
    </p:tnLst>
    <p:bldLst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30" grpId="0"/>
      <p:bldP spid="35" grpId="0"/>
      <p:bldP spid="42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duotone>
              <a:schemeClr val="accent2">
                <a:shade val="45000"/>
                <a:satMod val="135000"/>
              </a:schemeClr>
              <a:prstClr val="white"/>
            </a:duotone>
            <a:lum bright="-39000" contrast="60000"/>
          </a:blip>
          <a:srcRect/>
          <a:tile tx="0" ty="0" sx="58000" sy="40000" flip="xy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12619" y="1033319"/>
          <a:ext cx="2382982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426"/>
                <a:gridCol w="340426"/>
                <a:gridCol w="340426"/>
                <a:gridCol w="340426"/>
                <a:gridCol w="340426"/>
                <a:gridCol w="340426"/>
                <a:gridCol w="34042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</a:t>
                      </a:r>
                      <a:endParaRPr lang="uk-UA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387925" y="1025904"/>
          <a:ext cx="2382982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426"/>
                <a:gridCol w="340426"/>
                <a:gridCol w="340426"/>
                <a:gridCol w="340426"/>
                <a:gridCol w="340426"/>
                <a:gridCol w="340426"/>
                <a:gridCol w="34042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</a:t>
                      </a:r>
                      <a:endParaRPr lang="uk-UA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958624" y="3262923"/>
          <a:ext cx="2382982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426"/>
                <a:gridCol w="340426"/>
                <a:gridCol w="340426"/>
                <a:gridCol w="340426"/>
                <a:gridCol w="340426"/>
                <a:gridCol w="340426"/>
                <a:gridCol w="34042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4</a:t>
                      </a:r>
                      <a:endParaRPr lang="uk-UA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277085" y="1030392"/>
          <a:ext cx="2382982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426"/>
                <a:gridCol w="340426"/>
                <a:gridCol w="340426"/>
                <a:gridCol w="340426"/>
                <a:gridCol w="340426"/>
                <a:gridCol w="340426"/>
                <a:gridCol w="34042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5</a:t>
                      </a:r>
                      <a:endParaRPr lang="uk-UA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848525" y="3263373"/>
          <a:ext cx="2382982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426"/>
                <a:gridCol w="340426"/>
                <a:gridCol w="340426"/>
                <a:gridCol w="340426"/>
                <a:gridCol w="340426"/>
                <a:gridCol w="340426"/>
                <a:gridCol w="34042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3</a:t>
                      </a:r>
                      <a:endParaRPr lang="uk-UA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rot="5400000" flipH="1" flipV="1">
            <a:off x="1128712" y="1471613"/>
            <a:ext cx="1485900" cy="13620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V="1">
            <a:off x="828676" y="1438275"/>
            <a:ext cx="733425" cy="6762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 flipH="1" flipV="1">
            <a:off x="3686175" y="1447800"/>
            <a:ext cx="1104900" cy="10287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181179" y="3634740"/>
            <a:ext cx="1712827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190100" y="4004960"/>
            <a:ext cx="1016991" cy="446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728968" y="2510697"/>
            <a:ext cx="1708367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>
            <a:off x="5294599" y="3634740"/>
            <a:ext cx="137383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299060" y="4004960"/>
            <a:ext cx="1708366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 flipV="1">
            <a:off x="6956982" y="1403414"/>
            <a:ext cx="1366887" cy="11123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V="1">
            <a:off x="6740166" y="1615518"/>
            <a:ext cx="1112363" cy="68815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457111" y="2160216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919256" y="3323999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937075" y="1799998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838601" y="2174070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643656" y="1453633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994966" y="3323999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572893" y="3656507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690165" y="3656507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764383" y="1813853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187437" y="1467488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7701654" y="1504522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6965412" y="1875862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739771" y="3728274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6072475" y="3339760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524864" y="2204274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3814379" y="1880155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2640256" y="3732567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998717" y="3356932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1914746" y="2208566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1242898" y="1504521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572734" y="5061218"/>
            <a:ext cx="3833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Найдите: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 + y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 – y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>
            <a:off x="5307300" y="5190785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5754975" y="5200310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4745996" y="5189712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4257806" y="5203260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трелка вправо 41">
            <a:hlinkClick r:id="rId3" action="ppaction://hlinksldjump"/>
          </p:cNvPr>
          <p:cNvSpPr/>
          <p:nvPr/>
        </p:nvSpPr>
        <p:spPr>
          <a:xfrm>
            <a:off x="7839635" y="6306671"/>
            <a:ext cx="1062318" cy="3765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Решение</a:t>
            </a:r>
            <a:endParaRPr lang="uk-UA" sz="1400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4000"/>
                            </p:stCondLst>
                            <p:childTnLst>
                              <p:par>
                                <p:cTn id="2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</a:schemeClr>
            </a:gs>
            <a:gs pos="87000">
              <a:srgbClr val="00FF00"/>
            </a:gs>
            <a:gs pos="69000">
              <a:srgbClr val="FFCC00"/>
            </a:gs>
            <a:gs pos="4000">
              <a:srgbClr val="F67ACD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7754586" y="6210795"/>
            <a:ext cx="1056905" cy="368135"/>
          </a:xfrm>
          <a:prstGeom prst="lef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087639" y="326750"/>
          <a:ext cx="5191140" cy="39290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114"/>
                <a:gridCol w="519114"/>
                <a:gridCol w="519114"/>
                <a:gridCol w="519114"/>
                <a:gridCol w="519114"/>
                <a:gridCol w="519114"/>
                <a:gridCol w="519114"/>
                <a:gridCol w="519114"/>
                <a:gridCol w="519114"/>
                <a:gridCol w="519114"/>
              </a:tblGrid>
              <a:tr h="491136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1136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1136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1136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1136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1136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1136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491136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 rot="16200000">
            <a:off x="2194796" y="2291295"/>
            <a:ext cx="3929090" cy="1588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070784" y="2785139"/>
            <a:ext cx="5143536" cy="1588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02151" y="161263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4516531" y="282708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uk-UA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873589" y="282708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0</a:t>
            </a:r>
            <a:endParaRPr lang="uk-UA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945423" y="282708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x</a:t>
            </a:r>
            <a:endParaRPr lang="uk-UA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802151" y="32675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y</a:t>
            </a:r>
            <a:endParaRPr lang="uk-UA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802151" y="118400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endParaRPr lang="uk-UA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02151" y="211270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uk-UA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016597" y="282708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</a:t>
            </a:r>
            <a:endParaRPr lang="uk-UA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373523" y="282708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-1</a:t>
            </a:r>
            <a:endParaRPr lang="uk-UA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802151" y="68394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</a:t>
            </a:r>
            <a:endParaRPr lang="uk-UA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516663" y="282708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uk-UA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3117268" y="3764201"/>
            <a:ext cx="1571636" cy="1588"/>
          </a:xfrm>
          <a:prstGeom prst="straightConnector1">
            <a:avLst/>
          </a:prstGeom>
          <a:ln w="3810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4159341" y="1314241"/>
            <a:ext cx="1571636" cy="470418"/>
          </a:xfrm>
          <a:prstGeom prst="straightConnector1">
            <a:avLst/>
          </a:prstGeom>
          <a:ln w="38100">
            <a:solidFill>
              <a:srgbClr val="661E9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73457" y="282708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-2</a:t>
            </a:r>
            <a:endParaRPr lang="uk-UA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301953" y="282708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-3</a:t>
            </a:r>
            <a:endParaRPr lang="uk-UA" b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16200000" flipV="1">
            <a:off x="2409110" y="1005411"/>
            <a:ext cx="1928826" cy="15716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5016597" y="2537113"/>
            <a:ext cx="1928826" cy="50006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88167" y="282708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uk-UA" dirty="0"/>
          </a:p>
        </p:txBody>
      </p:sp>
      <p:sp>
        <p:nvSpPr>
          <p:cNvPr id="25" name="TextBox 24"/>
          <p:cNvSpPr txBox="1"/>
          <p:nvPr/>
        </p:nvSpPr>
        <p:spPr>
          <a:xfrm>
            <a:off x="3730713" y="347002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-2</a:t>
            </a:r>
            <a:endParaRPr lang="uk-UA" dirty="0"/>
          </a:p>
        </p:txBody>
      </p:sp>
      <p:sp>
        <p:nvSpPr>
          <p:cNvPr id="26" name="TextBox 25"/>
          <p:cNvSpPr txBox="1"/>
          <p:nvPr/>
        </p:nvSpPr>
        <p:spPr>
          <a:xfrm>
            <a:off x="5516663" y="3827212"/>
            <a:ext cx="399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uk-UA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159605" y="146975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uk-UA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516663" y="282708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</a:t>
            </a:r>
            <a:endParaRPr lang="uk-UA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159341" y="1826948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</a:t>
            </a:r>
            <a:endParaRPr lang="uk-UA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587969" y="3827212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</a:t>
            </a:r>
            <a:endParaRPr lang="uk-UA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873457" y="3827212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uk-UA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659143" y="541064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</a:t>
            </a:r>
            <a:endParaRPr lang="uk-UA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159341" y="246989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</a:t>
            </a:r>
            <a:endParaRPr lang="uk-UA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588101" y="1398320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K</a:t>
            </a:r>
            <a:endParaRPr lang="uk-UA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730713" y="347002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-2</a:t>
            </a:r>
            <a:endParaRPr lang="uk-UA" b="1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802151" y="1612634"/>
            <a:ext cx="330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</a:t>
            </a:r>
            <a:endParaRPr lang="uk-UA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088167" y="282708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4</a:t>
            </a:r>
            <a:endParaRPr lang="uk-UA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300783" y="446297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CD </a:t>
            </a:r>
            <a:endParaRPr lang="uk-UA" sz="24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850514" y="4515481"/>
            <a:ext cx="2363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</a:t>
            </a:r>
            <a:r>
              <a:rPr lang="en-US" b="1" dirty="0" smtClean="0"/>
              <a:t>-2</a:t>
            </a:r>
            <a:r>
              <a:rPr lang="ru-RU" b="1" dirty="0" smtClean="0"/>
              <a:t> – </a:t>
            </a:r>
            <a:r>
              <a:rPr lang="en-US" b="1" dirty="0" smtClean="0"/>
              <a:t>1</a:t>
            </a:r>
            <a:r>
              <a:rPr lang="ru-RU" b="1" dirty="0" smtClean="0"/>
              <a:t>; </a:t>
            </a:r>
            <a:r>
              <a:rPr lang="en-US" b="1" dirty="0" smtClean="0"/>
              <a:t>-2</a:t>
            </a:r>
            <a:r>
              <a:rPr lang="ru-RU" b="1" dirty="0" smtClean="0"/>
              <a:t> – (-2) ) ;</a:t>
            </a:r>
            <a:endParaRPr lang="uk-UA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306080" y="4908324"/>
            <a:ext cx="628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CD</a:t>
            </a:r>
            <a:endParaRPr lang="uk-UA" sz="2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820433" y="4951187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</a:t>
            </a:r>
            <a:r>
              <a:rPr lang="en-US" b="1" dirty="0" smtClean="0"/>
              <a:t>-3</a:t>
            </a:r>
            <a:r>
              <a:rPr lang="ru-RU" b="1" dirty="0" smtClean="0"/>
              <a:t>; </a:t>
            </a:r>
            <a:r>
              <a:rPr lang="en-US" b="1" dirty="0" smtClean="0"/>
              <a:t>0</a:t>
            </a:r>
            <a:r>
              <a:rPr lang="ru-RU" b="1" dirty="0" smtClean="0"/>
              <a:t>)</a:t>
            </a:r>
            <a:endParaRPr lang="uk-UA" b="1" dirty="0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443659" y="4462970"/>
            <a:ext cx="357190" cy="1588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448956" y="4908324"/>
            <a:ext cx="357190" cy="1588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685018" y="4843099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NK </a:t>
            </a:r>
            <a:endParaRPr lang="uk-UA" sz="2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4234749" y="4895610"/>
            <a:ext cx="1757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</a:t>
            </a:r>
            <a:r>
              <a:rPr lang="en-US" b="1" dirty="0" smtClean="0"/>
              <a:t>3-0</a:t>
            </a:r>
            <a:r>
              <a:rPr lang="ru-RU" b="1" dirty="0" smtClean="0"/>
              <a:t> ; </a:t>
            </a:r>
            <a:r>
              <a:rPr lang="en-US" b="1" dirty="0" smtClean="0"/>
              <a:t>3</a:t>
            </a:r>
            <a:r>
              <a:rPr lang="ru-RU" b="1" dirty="0" smtClean="0"/>
              <a:t> – </a:t>
            </a:r>
            <a:r>
              <a:rPr lang="en-US" b="1" dirty="0" smtClean="0"/>
              <a:t>2</a:t>
            </a:r>
            <a:r>
              <a:rPr lang="ru-RU" b="1" dirty="0" smtClean="0"/>
              <a:t> ) ;</a:t>
            </a:r>
            <a:endParaRPr lang="uk-UA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3690315" y="5288453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NK</a:t>
            </a:r>
            <a:endParaRPr lang="uk-UA" sz="2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4247801" y="533131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</a:t>
            </a:r>
            <a:r>
              <a:rPr lang="en-US" b="1" dirty="0" smtClean="0"/>
              <a:t>3</a:t>
            </a:r>
            <a:r>
              <a:rPr lang="ru-RU" b="1" dirty="0" smtClean="0"/>
              <a:t>; </a:t>
            </a:r>
            <a:r>
              <a:rPr lang="en-US" b="1" dirty="0" smtClean="0"/>
              <a:t>1</a:t>
            </a:r>
            <a:r>
              <a:rPr lang="ru-RU" b="1" dirty="0" smtClean="0"/>
              <a:t>)</a:t>
            </a:r>
            <a:endParaRPr lang="uk-UA" b="1" dirty="0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>
            <a:off x="3827894" y="4843099"/>
            <a:ext cx="357190" cy="1588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3833191" y="5288453"/>
            <a:ext cx="357190" cy="1588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445620" y="5041302"/>
            <a:ext cx="711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OM </a:t>
            </a:r>
            <a:endParaRPr lang="uk-UA" sz="2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7064337" y="5093813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</a:t>
            </a:r>
            <a:r>
              <a:rPr lang="en-US" b="1" dirty="0" smtClean="0"/>
              <a:t>-3-0</a:t>
            </a:r>
            <a:r>
              <a:rPr lang="ru-RU" b="1" dirty="0" smtClean="0"/>
              <a:t> ; </a:t>
            </a:r>
            <a:r>
              <a:rPr lang="en-US" b="1" dirty="0" smtClean="0"/>
              <a:t>4</a:t>
            </a:r>
            <a:r>
              <a:rPr lang="ru-RU" b="1" dirty="0" smtClean="0"/>
              <a:t> – </a:t>
            </a:r>
            <a:r>
              <a:rPr lang="en-US" b="1" dirty="0" smtClean="0"/>
              <a:t>0</a:t>
            </a:r>
            <a:r>
              <a:rPr lang="ru-RU" b="1" dirty="0" smtClean="0"/>
              <a:t> ) ;</a:t>
            </a:r>
            <a:endParaRPr lang="uk-UA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6450892" y="5486656"/>
            <a:ext cx="688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OM</a:t>
            </a:r>
            <a:endParaRPr lang="uk-UA" sz="24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7094642" y="5529519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</a:t>
            </a:r>
            <a:r>
              <a:rPr lang="en-US" b="1" dirty="0" smtClean="0"/>
              <a:t>-3</a:t>
            </a:r>
            <a:r>
              <a:rPr lang="ru-RU" b="1" dirty="0" smtClean="0"/>
              <a:t>; </a:t>
            </a:r>
            <a:r>
              <a:rPr lang="en-US" b="1" dirty="0" smtClean="0"/>
              <a:t>4</a:t>
            </a:r>
            <a:r>
              <a:rPr lang="ru-RU" b="1" dirty="0" smtClean="0"/>
              <a:t>)</a:t>
            </a:r>
            <a:endParaRPr lang="uk-UA" b="1" dirty="0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>
            <a:off x="6622977" y="5049929"/>
            <a:ext cx="357190" cy="1588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6619647" y="5486656"/>
            <a:ext cx="357190" cy="1588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18828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4500"/>
                            </p:stCondLst>
                            <p:childTnLst>
                              <p:par>
                                <p:cTn id="136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7500"/>
                            </p:stCondLst>
                            <p:childTnLst>
                              <p:par>
                                <p:cTn id="1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8000"/>
                            </p:stCondLst>
                            <p:childTnLst>
                              <p:par>
                                <p:cTn id="164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92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0" grpId="0"/>
      <p:bldP spid="21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44" grpId="0"/>
      <p:bldP spid="45" grpId="0"/>
      <p:bldP spid="46" grpId="0"/>
      <p:bldP spid="47" grpId="0"/>
      <p:bldP spid="52" grpId="0"/>
      <p:bldP spid="53" grpId="0"/>
      <p:bldP spid="54" grpId="0"/>
      <p:bldP spid="55" grpId="0"/>
      <p:bldP spid="58" grpId="0"/>
      <p:bldP spid="59" grpId="0"/>
      <p:bldP spid="60" grpId="0"/>
      <p:bldP spid="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>
                <a:alpha val="72000"/>
              </a:srgbClr>
            </a:gs>
            <a:gs pos="13000">
              <a:schemeClr val="accent1">
                <a:lumMod val="75000"/>
              </a:schemeClr>
            </a:gs>
            <a:gs pos="28000">
              <a:srgbClr val="0070C0"/>
            </a:gs>
            <a:gs pos="0">
              <a:srgbClr val="0047FF"/>
            </a:gs>
            <a:gs pos="58000">
              <a:srgbClr val="00B0F0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лево 1">
            <a:hlinkClick r:id="rId3" action="ppaction://hlinksldjump"/>
          </p:cNvPr>
          <p:cNvSpPr/>
          <p:nvPr/>
        </p:nvSpPr>
        <p:spPr>
          <a:xfrm>
            <a:off x="7754586" y="6210795"/>
            <a:ext cx="1056905" cy="368135"/>
          </a:xfrm>
          <a:prstGeom prst="lef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476176" y="230141"/>
          <a:ext cx="5418672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  <a:gridCol w="338667"/>
              </a:tblGrid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gradFill flip="none" rotWithShape="1">
                      <a:gsLst>
                        <a:gs pos="0">
                          <a:schemeClr val="bg1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rot="16200000" flipV="1">
            <a:off x="4342978" y="2477272"/>
            <a:ext cx="4375583" cy="930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3587422" y="2821584"/>
            <a:ext cx="5279366" cy="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6151855" y="179244"/>
            <a:ext cx="30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</a:t>
            </a:r>
            <a:endParaRPr lang="uk-UA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8954" y="2780323"/>
            <a:ext cx="325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</a:t>
            </a:r>
            <a:endParaRPr lang="uk-UA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 flipH="1" flipV="1">
            <a:off x="6432459" y="1047826"/>
            <a:ext cx="1869260" cy="168314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6456736" y="2900902"/>
            <a:ext cx="1836892" cy="1699327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3822778" y="2079561"/>
            <a:ext cx="2710832" cy="728283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174148" y="962859"/>
            <a:ext cx="2032375" cy="8279"/>
          </a:xfrm>
          <a:prstGeom prst="straightConnector1">
            <a:avLst/>
          </a:prstGeom>
          <a:ln w="38100">
            <a:solidFill>
              <a:srgbClr val="98069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5817686" y="594150"/>
            <a:ext cx="484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</a:t>
            </a:r>
            <a:r>
              <a:rPr lang="ru-RU" b="1" baseline="-25000" dirty="0" smtClean="0"/>
              <a:t>2</a:t>
            </a:r>
            <a:r>
              <a:rPr lang="ru-RU" b="1" dirty="0" smtClean="0"/>
              <a:t> </a:t>
            </a:r>
            <a:endParaRPr lang="uk-UA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9407" y="1740045"/>
            <a:ext cx="484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</a:t>
            </a:r>
            <a:r>
              <a:rPr lang="ru-RU" b="1" baseline="-25000" dirty="0" smtClean="0"/>
              <a:t>1</a:t>
            </a:r>
            <a:r>
              <a:rPr lang="ru-RU" b="1" dirty="0" smtClean="0"/>
              <a:t> </a:t>
            </a:r>
            <a:endParaRPr lang="uk-UA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111629" y="2133582"/>
            <a:ext cx="484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</a:t>
            </a:r>
            <a:r>
              <a:rPr lang="ru-RU" b="1" baseline="-25000" dirty="0" smtClean="0"/>
              <a:t>3</a:t>
            </a:r>
            <a:r>
              <a:rPr lang="ru-RU" b="1" dirty="0" smtClean="0"/>
              <a:t> </a:t>
            </a:r>
            <a:endParaRPr lang="uk-UA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870983" y="3580418"/>
            <a:ext cx="484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</a:t>
            </a:r>
            <a:r>
              <a:rPr lang="ru-RU" b="1" baseline="-25000" dirty="0" smtClean="0"/>
              <a:t>4</a:t>
            </a:r>
            <a:r>
              <a:rPr lang="ru-RU" b="1" dirty="0" smtClean="0"/>
              <a:t> </a:t>
            </a:r>
            <a:endParaRPr lang="uk-UA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6941242" y="3618063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931597" y="1768042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891804" y="647227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176103" y="2165440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6506028" y="660151"/>
            <a:ext cx="330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5</a:t>
            </a:r>
            <a:endParaRPr lang="uk-UA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957577" y="2825571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-4</a:t>
            </a:r>
            <a:endParaRPr lang="uk-UA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501005" y="1910167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</a:t>
            </a:r>
            <a:endParaRPr lang="uk-UA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623157" y="2827581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-8</a:t>
            </a:r>
            <a:endParaRPr lang="uk-UA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503015" y="2290999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</a:t>
            </a:r>
            <a:endParaRPr lang="uk-UA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085326" y="4371168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-5</a:t>
            </a:r>
            <a:endParaRPr lang="uk-UA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751209" y="2822557"/>
            <a:ext cx="330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</a:t>
            </a:r>
            <a:endParaRPr lang="uk-UA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8144915" y="2809494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5</a:t>
            </a:r>
            <a:endParaRPr lang="uk-UA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6189506" y="2826576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0</a:t>
            </a:r>
            <a:endParaRPr lang="uk-UA" b="1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0" y="393182"/>
            <a:ext cx="35205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cs typeface="Times New Roman" pitchFamily="18" charset="0"/>
              </a:rPr>
              <a:t>          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a</a:t>
            </a:r>
            <a:r>
              <a:rPr lang="en-US" sz="2400" b="1" baseline="-25000" dirty="0" smtClean="0">
                <a:latin typeface="Lucida Sans Unicode" pitchFamily="34" charset="0"/>
                <a:cs typeface="Lucida Sans Unicode" pitchFamily="34" charset="0"/>
              </a:rPr>
              <a:t>1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(5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; 5)+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a</a:t>
            </a:r>
            <a:r>
              <a:rPr lang="en-US" sz="2400" b="1" baseline="-25000" dirty="0" smtClean="0">
                <a:latin typeface="Lucida Sans Unicode" pitchFamily="34" charset="0"/>
                <a:cs typeface="Lucida Sans Unicode" pitchFamily="34" charset="0"/>
              </a:rPr>
              <a:t>2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(6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; 5)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2400" b="1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(5+6; 5+5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400" b="1" dirty="0" smtClean="0">
                <a:cs typeface="Times New Roman" pitchFamily="18" charset="0"/>
              </a:rPr>
              <a:t>(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11;10)</a:t>
            </a:r>
            <a:endParaRPr lang="uk-UA" sz="2400" dirty="0"/>
          </a:p>
        </p:txBody>
      </p:sp>
      <p:cxnSp>
        <p:nvCxnSpPr>
          <p:cNvPr id="80" name="Прямая со стрелкой 79"/>
          <p:cNvCxnSpPr/>
          <p:nvPr/>
        </p:nvCxnSpPr>
        <p:spPr>
          <a:xfrm>
            <a:off x="1649343" y="570114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>
            <a:off x="349282" y="1132811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>
            <a:off x="1705684" y="1149024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2453902" y="1593457"/>
            <a:ext cx="898898" cy="34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>
            <a:off x="462306" y="1599333"/>
            <a:ext cx="1499844" cy="39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 стрелкой 84"/>
          <p:cNvCxnSpPr/>
          <p:nvPr/>
        </p:nvCxnSpPr>
        <p:spPr>
          <a:xfrm>
            <a:off x="1131087" y="561119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Прямоугольник 96"/>
          <p:cNvSpPr/>
          <p:nvPr/>
        </p:nvSpPr>
        <p:spPr>
          <a:xfrm>
            <a:off x="0" y="2224257"/>
            <a:ext cx="35205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cs typeface="Times New Roman" pitchFamily="18" charset="0"/>
              </a:rPr>
              <a:t>          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a</a:t>
            </a:r>
            <a:r>
              <a:rPr lang="en-US" sz="2400" b="1" baseline="-25000" dirty="0" smtClean="0">
                <a:latin typeface="Lucida Sans Unicode" pitchFamily="34" charset="0"/>
                <a:cs typeface="Lucida Sans Unicode" pitchFamily="34" charset="0"/>
              </a:rPr>
              <a:t>1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(5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; 5)+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a</a:t>
            </a:r>
            <a:r>
              <a:rPr lang="ru-RU" sz="2400" b="1" baseline="-25000" dirty="0" smtClean="0">
                <a:latin typeface="Lucida Sans Unicode" pitchFamily="34" charset="0"/>
                <a:cs typeface="Lucida Sans Unicode" pitchFamily="34" charset="0"/>
              </a:rPr>
              <a:t>3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(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-8; 2)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2400" b="1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= 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(5+(-8); 5+2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 =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= </a:t>
            </a:r>
            <a:r>
              <a:rPr lang="en-US" sz="2400" b="1" dirty="0" smtClean="0">
                <a:cs typeface="Times New Roman" pitchFamily="18" charset="0"/>
              </a:rPr>
              <a:t>(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-3; 7)</a:t>
            </a:r>
            <a:endParaRPr lang="uk-UA" sz="2400" dirty="0"/>
          </a:p>
        </p:txBody>
      </p:sp>
      <p:cxnSp>
        <p:nvCxnSpPr>
          <p:cNvPr id="98" name="Прямая со стрелкой 97"/>
          <p:cNvCxnSpPr/>
          <p:nvPr/>
        </p:nvCxnSpPr>
        <p:spPr>
          <a:xfrm>
            <a:off x="1632091" y="2383935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/>
          <p:nvPr/>
        </p:nvCxnSpPr>
        <p:spPr>
          <a:xfrm>
            <a:off x="349282" y="2963886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>
            <a:off x="1705684" y="2980099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 стрелкой 100"/>
          <p:cNvCxnSpPr/>
          <p:nvPr/>
        </p:nvCxnSpPr>
        <p:spPr>
          <a:xfrm>
            <a:off x="1323981" y="3970442"/>
            <a:ext cx="898898" cy="34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/>
          <p:nvPr/>
        </p:nvCxnSpPr>
        <p:spPr>
          <a:xfrm flipV="1">
            <a:off x="735356" y="3432128"/>
            <a:ext cx="1830044" cy="4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/>
          <p:nvPr/>
        </p:nvCxnSpPr>
        <p:spPr>
          <a:xfrm>
            <a:off x="1131087" y="2392194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Прямоугольник 104"/>
          <p:cNvSpPr/>
          <p:nvPr/>
        </p:nvSpPr>
        <p:spPr>
          <a:xfrm>
            <a:off x="341196" y="4833253"/>
            <a:ext cx="84479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cs typeface="Times New Roman" pitchFamily="18" charset="0"/>
              </a:rPr>
              <a:t> 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a</a:t>
            </a:r>
            <a:r>
              <a:rPr lang="en-US" sz="2400" b="1" baseline="-25000" dirty="0" smtClean="0">
                <a:latin typeface="Lucida Sans Unicode" pitchFamily="34" charset="0"/>
                <a:cs typeface="Lucida Sans Unicode" pitchFamily="34" charset="0"/>
              </a:rPr>
              <a:t>1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(5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; 5)+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a</a:t>
            </a:r>
            <a:r>
              <a:rPr lang="ru-RU" sz="2400" b="1" baseline="-25000" dirty="0" smtClean="0">
                <a:latin typeface="Lucida Sans Unicode" pitchFamily="34" charset="0"/>
                <a:cs typeface="Lucida Sans Unicode" pitchFamily="34" charset="0"/>
              </a:rPr>
              <a:t>4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(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-5; -5)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(5+(-5); 5+(-5)</a:t>
            </a:r>
            <a:r>
              <a:rPr lang="en-US" sz="2400" b="1" dirty="0" smtClean="0">
                <a:cs typeface="Times New Roman" pitchFamily="18" charset="0"/>
              </a:rPr>
              <a:t>)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=  </a:t>
            </a:r>
            <a:r>
              <a:rPr lang="en-US" sz="2400" b="1" dirty="0" smtClean="0">
                <a:cs typeface="Times New Roman" pitchFamily="18" charset="0"/>
              </a:rPr>
              <a:t>(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0; 0)</a:t>
            </a:r>
            <a:endParaRPr lang="uk-UA" sz="2400" dirty="0"/>
          </a:p>
        </p:txBody>
      </p:sp>
      <p:cxnSp>
        <p:nvCxnSpPr>
          <p:cNvPr id="106" name="Прямая со стрелкой 105"/>
          <p:cNvCxnSpPr/>
          <p:nvPr/>
        </p:nvCxnSpPr>
        <p:spPr>
          <a:xfrm>
            <a:off x="1119878" y="5007388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 стрелкой 110"/>
          <p:cNvCxnSpPr/>
          <p:nvPr/>
        </p:nvCxnSpPr>
        <p:spPr>
          <a:xfrm>
            <a:off x="591883" y="5006154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рямоугольник 111"/>
          <p:cNvSpPr/>
          <p:nvPr/>
        </p:nvSpPr>
        <p:spPr>
          <a:xfrm>
            <a:off x="1" y="5442852"/>
            <a:ext cx="81204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cs typeface="Times New Roman" pitchFamily="18" charset="0"/>
              </a:rPr>
              <a:t>              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cs typeface="Times New Roman" pitchFamily="18" charset="0"/>
              </a:rPr>
              <a:t>a</a:t>
            </a:r>
            <a:r>
              <a:rPr lang="en-US" sz="2400" b="1" baseline="-25000" dirty="0" smtClean="0">
                <a:cs typeface="Times New Roman" pitchFamily="18" charset="0"/>
              </a:rPr>
              <a:t>3</a:t>
            </a:r>
            <a:r>
              <a:rPr lang="en-US" sz="2400" b="1" dirty="0" smtClean="0">
                <a:cs typeface="Times New Roman" pitchFamily="18" charset="0"/>
              </a:rPr>
              <a:t>+a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a</a:t>
            </a:r>
            <a:r>
              <a:rPr lang="en-US" sz="2400" b="1" baseline="-25000" dirty="0" smtClean="0">
                <a:latin typeface="Lucida Sans Unicode" pitchFamily="34" charset="0"/>
                <a:cs typeface="Lucida Sans Unicode" pitchFamily="34" charset="0"/>
              </a:rPr>
              <a:t>1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(5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; 5)+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a</a:t>
            </a:r>
            <a:r>
              <a:rPr lang="en-US" sz="2400" b="1" baseline="-25000" dirty="0" smtClean="0">
                <a:latin typeface="Lucida Sans Unicode" pitchFamily="34" charset="0"/>
                <a:cs typeface="Lucida Sans Unicode" pitchFamily="34" charset="0"/>
              </a:rPr>
              <a:t>3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(-8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; 2)+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 a</a:t>
            </a:r>
            <a:r>
              <a:rPr lang="ru-RU" sz="2400" b="1" baseline="-25000" dirty="0" smtClean="0">
                <a:latin typeface="Lucida Sans Unicode" pitchFamily="34" charset="0"/>
                <a:cs typeface="Lucida Sans Unicode" pitchFamily="34" charset="0"/>
              </a:rPr>
              <a:t>4</a:t>
            </a:r>
            <a:r>
              <a:rPr lang="en-US" sz="2400" b="1" dirty="0" smtClean="0">
                <a:latin typeface="Lucida Sans Unicode" pitchFamily="34" charset="0"/>
                <a:cs typeface="Lucida Sans Unicode" pitchFamily="34" charset="0"/>
              </a:rPr>
              <a:t>(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-5; -5)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=  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(5+(-8)+(-5); 5+2+(-5)</a:t>
            </a:r>
            <a:r>
              <a:rPr lang="en-US" sz="2400" b="1" dirty="0" smtClean="0">
                <a:cs typeface="Times New Roman" pitchFamily="18" charset="0"/>
              </a:rPr>
              <a:t>)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=  </a:t>
            </a:r>
            <a:r>
              <a:rPr lang="en-US" sz="2400" b="1" dirty="0" smtClean="0">
                <a:cs typeface="Times New Roman" pitchFamily="18" charset="0"/>
              </a:rPr>
              <a:t>(</a:t>
            </a:r>
            <a:r>
              <a:rPr lang="ru-RU" sz="2400" b="1" dirty="0" smtClean="0">
                <a:latin typeface="Lucida Sans Unicode" pitchFamily="34" charset="0"/>
                <a:cs typeface="Lucida Sans Unicode" pitchFamily="34" charset="0"/>
              </a:rPr>
              <a:t>-8; 2)</a:t>
            </a:r>
            <a:endParaRPr lang="uk-UA" sz="2400" dirty="0"/>
          </a:p>
        </p:txBody>
      </p:sp>
      <p:cxnSp>
        <p:nvCxnSpPr>
          <p:cNvPr id="113" name="Прямая со стрелкой 112"/>
          <p:cNvCxnSpPr/>
          <p:nvPr/>
        </p:nvCxnSpPr>
        <p:spPr>
          <a:xfrm>
            <a:off x="1519928" y="5636038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 стрелкой 113"/>
          <p:cNvCxnSpPr/>
          <p:nvPr/>
        </p:nvCxnSpPr>
        <p:spPr>
          <a:xfrm>
            <a:off x="2615303" y="5626513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 стрелкой 114"/>
          <p:cNvCxnSpPr/>
          <p:nvPr/>
        </p:nvCxnSpPr>
        <p:spPr>
          <a:xfrm>
            <a:off x="2072378" y="5626513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 стрелкой 115"/>
          <p:cNvCxnSpPr/>
          <p:nvPr/>
        </p:nvCxnSpPr>
        <p:spPr>
          <a:xfrm>
            <a:off x="6063353" y="5616988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 стрелкой 116"/>
          <p:cNvCxnSpPr/>
          <p:nvPr/>
        </p:nvCxnSpPr>
        <p:spPr>
          <a:xfrm>
            <a:off x="1710428" y="5016913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 стрелкой 117"/>
          <p:cNvCxnSpPr/>
          <p:nvPr/>
        </p:nvCxnSpPr>
        <p:spPr>
          <a:xfrm>
            <a:off x="3148703" y="5626513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 стрелкой 118"/>
          <p:cNvCxnSpPr/>
          <p:nvPr/>
        </p:nvCxnSpPr>
        <p:spPr>
          <a:xfrm>
            <a:off x="3034403" y="5007388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 стрелкой 119"/>
          <p:cNvCxnSpPr/>
          <p:nvPr/>
        </p:nvCxnSpPr>
        <p:spPr>
          <a:xfrm>
            <a:off x="4482203" y="5626513"/>
            <a:ext cx="235527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 стрелкой 120"/>
          <p:cNvCxnSpPr/>
          <p:nvPr/>
        </p:nvCxnSpPr>
        <p:spPr>
          <a:xfrm flipV="1">
            <a:off x="6790909" y="6090699"/>
            <a:ext cx="810538" cy="171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 стрелкой 121"/>
          <p:cNvCxnSpPr/>
          <p:nvPr/>
        </p:nvCxnSpPr>
        <p:spPr>
          <a:xfrm flipV="1">
            <a:off x="2734102" y="6082748"/>
            <a:ext cx="3467915" cy="849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 стрелкой 122"/>
          <p:cNvCxnSpPr/>
          <p:nvPr/>
        </p:nvCxnSpPr>
        <p:spPr>
          <a:xfrm>
            <a:off x="7758752" y="4936903"/>
            <a:ext cx="653728" cy="8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/>
          <p:nvPr/>
        </p:nvCxnSpPr>
        <p:spPr>
          <a:xfrm flipV="1">
            <a:off x="5017826" y="4921857"/>
            <a:ext cx="2170153" cy="2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spd="slow" advTm="36516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2" grpId="0"/>
      <p:bldP spid="13" grpId="0"/>
      <p:bldP spid="14" grpId="0"/>
      <p:bldP spid="15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79" grpId="0"/>
      <p:bldP spid="97" grpId="0"/>
      <p:bldP spid="105" grpId="0"/>
      <p:bldP spid="1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3.8|9.6|5.1|7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3|4.2|7.7|7.1|4.1|4|5|5.7|3.5|5.2|4.5|6|4.1|5|5.7|5.5|4.2|4.6|5.1|4.2|4.8|4.6|11.9|3.3|3.2|4|6.3|2.7|3.8|3.8|5|3.2|3.4|4.1|5.1|3.6|4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9876</TotalTime>
  <Words>674</Words>
  <PresentationFormat>Экран (4:3)</PresentationFormat>
  <Paragraphs>259</Paragraphs>
  <Slides>10</Slides>
  <Notes>6</Notes>
  <HiddenSlides>0</HiddenSlides>
  <MMClips>15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942</cp:revision>
  <dcterms:created xsi:type="dcterms:W3CDTF">2009-02-11T11:47:36Z</dcterms:created>
  <dcterms:modified xsi:type="dcterms:W3CDTF">2014-03-03T21:07:32Z</dcterms:modified>
</cp:coreProperties>
</file>